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notesSlides/notesSlide2.xml" ContentType="application/vnd.openxmlformats-officedocument.presentationml.notesSlide+xml"/>
  <Override PartName="/ppt/comments/comment1.xml" ContentType="application/vnd.openxmlformats-officedocument.presentationml.comments+xml"/>
  <Override PartName="/ppt/tags/tag7.xml" ContentType="application/vnd.openxmlformats-officedocument.presentationml.tags+xml"/>
  <Override PartName="/ppt/notesSlides/notesSlide3.xml" ContentType="application/vnd.openxmlformats-officedocument.presentationml.notesSlide+xml"/>
  <Override PartName="/ppt/comments/comment2.xml" ContentType="application/vnd.openxmlformats-officedocument.presentationml.comments+xml"/>
  <Override PartName="/ppt/tags/tag8.xml" ContentType="application/vnd.openxmlformats-officedocument.presentationml.tags+xml"/>
  <Override PartName="/ppt/notesSlides/notesSlide4.xml" ContentType="application/vnd.openxmlformats-officedocument.presentationml.notesSlide+xml"/>
  <Override PartName="/ppt/comments/comment3.xml" ContentType="application/vnd.openxmlformats-officedocument.presentationml.comments+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notesSlides/notesSlide6.xml" ContentType="application/vnd.openxmlformats-officedocument.presentationml.notesSlide+xml"/>
  <Override PartName="/ppt/comments/comment4.xml" ContentType="application/vnd.openxmlformats-officedocument.presentationml.comments+xml"/>
  <Override PartName="/ppt/tags/tag11.xml" ContentType="application/vnd.openxmlformats-officedocument.presentationml.tags+xml"/>
  <Override PartName="/ppt/notesSlides/notesSlide7.xml" ContentType="application/vnd.openxmlformats-officedocument.presentationml.notesSlide+xml"/>
  <Override PartName="/ppt/tags/tag12.xml" ContentType="application/vnd.openxmlformats-officedocument.presentationml.tags+xml"/>
  <Override PartName="/ppt/notesSlides/notesSlide8.xml" ContentType="application/vnd.openxmlformats-officedocument.presentationml.notesSlide+xml"/>
  <Override PartName="/ppt/tags/tag13.xml" ContentType="application/vnd.openxmlformats-officedocument.presentationml.tags+xml"/>
  <Override PartName="/ppt/notesSlides/notesSlide9.xml" ContentType="application/vnd.openxmlformats-officedocument.presentationml.notesSlide+xml"/>
  <Override PartName="/ppt/tags/tag14.xml" ContentType="application/vnd.openxmlformats-officedocument.presentationml.tags+xml"/>
  <Override PartName="/ppt/notesSlides/notesSlide10.xml" ContentType="application/vnd.openxmlformats-officedocument.presentationml.notesSlide+xml"/>
  <Override PartName="/ppt/comments/comment5.xml" ContentType="application/vnd.openxmlformats-officedocument.presentationml.comments+xml"/>
  <Override PartName="/ppt/tags/tag15.xml" ContentType="application/vnd.openxmlformats-officedocument.presentationml.tags+xml"/>
  <Override PartName="/ppt/notesSlides/notesSlide11.xml" ContentType="application/vnd.openxmlformats-officedocument.presentationml.notesSlide+xml"/>
  <Override PartName="/ppt/tags/tag16.xml" ContentType="application/vnd.openxmlformats-officedocument.presentationml.tags+xml"/>
  <Override PartName="/ppt/notesSlides/notesSlide12.xml" ContentType="application/vnd.openxmlformats-officedocument.presentationml.notesSlide+xml"/>
  <Override PartName="/ppt/comments/comment6.xml" ContentType="application/vnd.openxmlformats-officedocument.presentationml.comments+xml"/>
  <Override PartName="/ppt/tags/tag17.xml" ContentType="application/vnd.openxmlformats-officedocument.presentationml.tags+xml"/>
  <Override PartName="/ppt/notesSlides/notesSlide13.xml" ContentType="application/vnd.openxmlformats-officedocument.presentationml.notesSlide+xml"/>
  <Override PartName="/ppt/comments/comment7.xml" ContentType="application/vnd.openxmlformats-officedocument.presentationml.comments+xml"/>
  <Override PartName="/ppt/tags/tag18.xml" ContentType="application/vnd.openxmlformats-officedocument.presentationml.tags+xml"/>
  <Override PartName="/ppt/notesSlides/notesSlide14.xml" ContentType="application/vnd.openxmlformats-officedocument.presentationml.notesSlide+xml"/>
  <Override PartName="/ppt/tags/tag19.xml" ContentType="application/vnd.openxmlformats-officedocument.presentationml.tags+xml"/>
  <Override PartName="/ppt/comments/comment8.xml" ContentType="application/vnd.openxmlformats-officedocument.presentationml.comments+xml"/>
  <Override PartName="/ppt/tags/tag20.xml" ContentType="application/vnd.openxmlformats-officedocument.presentationml.tags+xml"/>
  <Override PartName="/ppt/notesSlides/notesSlide15.xml" ContentType="application/vnd.openxmlformats-officedocument.presentationml.notesSlide+xml"/>
  <Override PartName="/ppt/comments/comment9.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8"/>
  </p:notesMasterIdLst>
  <p:sldIdLst>
    <p:sldId id="256" r:id="rId2"/>
    <p:sldId id="257" r:id="rId3"/>
    <p:sldId id="271" r:id="rId4"/>
    <p:sldId id="259" r:id="rId5"/>
    <p:sldId id="276" r:id="rId6"/>
    <p:sldId id="272" r:id="rId7"/>
    <p:sldId id="273" r:id="rId8"/>
    <p:sldId id="274" r:id="rId9"/>
    <p:sldId id="265" r:id="rId10"/>
    <p:sldId id="275" r:id="rId11"/>
    <p:sldId id="277" r:id="rId12"/>
    <p:sldId id="278" r:id="rId13"/>
    <p:sldId id="266" r:id="rId14"/>
    <p:sldId id="268" r:id="rId15"/>
    <p:sldId id="267" r:id="rId16"/>
    <p:sldId id="269" r:id="rId17"/>
  </p:sldIdLst>
  <p:sldSz cx="12192000" cy="6858000"/>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ingying Li" initials="YL" lastIdx="5" clrIdx="0">
    <p:extLst>
      <p:ext uri="{19B8F6BF-5375-455C-9EA6-DF929625EA0E}">
        <p15:presenceInfo xmlns:p15="http://schemas.microsoft.com/office/powerpoint/2012/main" userId="315b6fd5a96fa5db" providerId="Windows Live"/>
      </p:ext>
    </p:extLst>
  </p:cmAuthor>
  <p:cmAuthor id="2" name="Bradley Barker" initials="BB" lastIdx="19" clrIdx="1">
    <p:extLst>
      <p:ext uri="{19B8F6BF-5375-455C-9EA6-DF929625EA0E}">
        <p15:presenceInfo xmlns:p15="http://schemas.microsoft.com/office/powerpoint/2012/main" userId="4628b8554f90102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1A8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DFEB21-AE96-2343-AD42-43CC3731B119}" v="5034" dt="2021-08-03T18:46:03.867"/>
    <p1510:client id="{755FBED3-F572-4E56-B0C4-332436AED48C}" v="1" dt="2021-08-03T12:30:38.688"/>
    <p1510:client id="{78FD97E7-C1B8-437F-BF70-CD7789F0FD33}" v="1" dt="2021-08-03T18:29:31.623"/>
    <p1510:client id="{8E340683-132D-49C9-A6FC-3E307E4E7620}" v="15203" dt="2021-08-04T00:10:41.0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542" autoAdjust="0"/>
  </p:normalViewPr>
  <p:slideViewPr>
    <p:cSldViewPr snapToGrid="0">
      <p:cViewPr varScale="1">
        <p:scale>
          <a:sx n="97" d="100"/>
          <a:sy n="97" d="100"/>
        </p:scale>
        <p:origin x="9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1-08-02T18:35:14.316" idx="6">
    <p:pos x="1790" y="3029"/>
    <p:text>I added Approach and Questions. Is that ok?</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08-02T18:29:08.181" idx="5">
    <p:pos x="10" y="10"/>
    <p:text>What do you think about adding a little history on the city or screenshots of metro Atlanta real estate prices?</p:text>
    <p:extLst>
      <p:ext uri="{C676402C-5697-4E1C-873F-D02D1690AC5C}">
        <p15:threadingInfo xmlns:p15="http://schemas.microsoft.com/office/powerpoint/2012/main" timeZoneBias="240"/>
      </p:ext>
    </p:extLst>
  </p:cm>
  <p:cm authorId="2" dt="2021-08-02T18:39:42.623" idx="7">
    <p:pos x="146" y="146"/>
    <p:text>Changed Research Question 1 to "2013 TO 2019"</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2" dt="2021-08-02T18:22:50.591" idx="1">
    <p:pos x="10" y="10"/>
    <p:text>From the Zillow ZHVI Guide: What to call ZHVI
ZHVI represents the “typical” home value for a region. When referring to the ZHVI dollar amount, it should be designated as the “typical home value for the region.” An earlier version of ZHVI represented a median value, but this is no longer the case. Wording should be changed to reflect the new ZHVI, and should be “typical home value” — it is NOT the “median home value”. </p:text>
    <p:extLst>
      <p:ext uri="{C676402C-5697-4E1C-873F-D02D1690AC5C}">
        <p15:threadingInfo xmlns:p15="http://schemas.microsoft.com/office/powerpoint/2012/main" timeZoneBias="240"/>
      </p:ext>
    </p:extLst>
  </p:cm>
  <p:cm authorId="2" dt="2021-08-02T18:23:34.681" idx="2">
    <p:pos x="10" y="146"/>
    <p:text>https://www.zillow.com/research/zhvi-user-guide/</p:text>
    <p:extLst>
      <p:ext uri="{C676402C-5697-4E1C-873F-D02D1690AC5C}">
        <p15:threadingInfo xmlns:p15="http://schemas.microsoft.com/office/powerpoint/2012/main" timeZoneBias="240">
          <p15:parentCm authorId="2" idx="1"/>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2" dt="2021-08-03T09:38:59.935" idx="13">
    <p:pos x="10" y="10"/>
    <p:text>Change animation so you don't need to click</p:text>
    <p:extLst>
      <p:ext uri="{C676402C-5697-4E1C-873F-D02D1690AC5C}">
        <p15:threadingInfo xmlns:p15="http://schemas.microsoft.com/office/powerpoint/2012/main" timeZoneBias="2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2" dt="2021-08-02T23:47:35.252" idx="12">
    <p:pos x="10" y="10"/>
    <p:text>Does the box plot need values?</p:text>
    <p:extLst>
      <p:ext uri="{C676402C-5697-4E1C-873F-D02D1690AC5C}">
        <p15:threadingInfo xmlns:p15="http://schemas.microsoft.com/office/powerpoint/2012/main" timeZoneBias="2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2" dt="2021-08-03T09:48:36.818" idx="17">
    <p:pos x="10" y="10"/>
    <p:text>Add a "hypothesis confirmed!" at the beginning.</p:text>
    <p:extLst>
      <p:ext uri="{C676402C-5697-4E1C-873F-D02D1690AC5C}">
        <p15:threadingInfo xmlns:p15="http://schemas.microsoft.com/office/powerpoint/2012/main" timeZoneBias="240"/>
      </p:ext>
    </p:extLst>
  </p:cm>
  <p:cm authorId="2" dt="2021-08-03T09:49:11.062" idx="18">
    <p:pos x="146" y="146"/>
    <p:text>Add some meat to the bones</p:text>
    <p:extLst>
      <p:ext uri="{C676402C-5697-4E1C-873F-D02D1690AC5C}">
        <p15:threadingInfo xmlns:p15="http://schemas.microsoft.com/office/powerpoint/2012/main" timeZoneBias="240"/>
      </p:ext>
    </p:extLst>
  </p:cm>
  <p:cm authorId="2" dt="2021-08-03T14:45:57.888" idx="19">
    <p:pos x="282" y="282"/>
    <p:text>Any questions?</p:text>
    <p:extLst>
      <p:ext uri="{C676402C-5697-4E1C-873F-D02D1690AC5C}">
        <p15:threadingInfo xmlns:p15="http://schemas.microsoft.com/office/powerpoint/2012/main" timeZoneBias="2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2" dt="2021-08-02T18:43:31.835" idx="8">
    <p:pos x="2620" y="1877"/>
    <p:text>Who is doing business implications?</p:text>
    <p:extLst>
      <p:ext uri="{C676402C-5697-4E1C-873F-D02D1690AC5C}">
        <p15:threadingInfo xmlns:p15="http://schemas.microsoft.com/office/powerpoint/2012/main" timeZoneBias="240"/>
      </p:ext>
    </p:extLst>
  </p:cm>
  <p:cm authorId="2" dt="2021-08-03T09:46:45.340" idx="14">
    <p:pos x="10" y="10"/>
    <p:text>Point to hypothesis</p:text>
    <p:extLst>
      <p:ext uri="{C676402C-5697-4E1C-873F-D02D1690AC5C}">
        <p15:threadingInfo xmlns:p15="http://schemas.microsoft.com/office/powerpoint/2012/main" timeZoneBias="2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2" dt="2021-08-02T18:45:59.926" idx="9">
    <p:pos x="10" y="10"/>
    <p:text>Wasn't sure which snippets you wanted to include</p:text>
    <p:extLst>
      <p:ext uri="{C676402C-5697-4E1C-873F-D02D1690AC5C}">
        <p15:threadingInfo xmlns:p15="http://schemas.microsoft.com/office/powerpoint/2012/main" timeZoneBias="2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1-08-02T09:17:36.324" idx="4">
    <p:pos x="10" y="10"/>
    <p:text>Please add the links and maybe provide little background.</p:text>
    <p:extLst>
      <p:ext uri="{C676402C-5697-4E1C-873F-D02D1690AC5C}">
        <p15:threadingInfo xmlns:p15="http://schemas.microsoft.com/office/powerpoint/2012/main" timeZoneBias="240"/>
      </p:ext>
    </p:extLst>
  </p:cm>
  <p:cm authorId="2" dt="2021-08-02T18:50:27.432" idx="11">
    <p:pos x="146" y="146"/>
    <p:text>Didn't we get the zip code list from Zillow?</p:text>
    <p:extLst>
      <p:ext uri="{C676402C-5697-4E1C-873F-D02D1690AC5C}">
        <p15:threadingInfo xmlns:p15="http://schemas.microsoft.com/office/powerpoint/2012/main" timeZoneBias="240"/>
      </p:ext>
    </p:extLst>
  </p:cm>
</p:cmLst>
</file>

<file path=ppt/media/hdphoto1.wdp>
</file>

<file path=ppt/media/image1.png>
</file>

<file path=ppt/media/image10.png>
</file>

<file path=ppt/media/image11.png>
</file>

<file path=ppt/media/image2.png>
</file>

<file path=ppt/media/image3.jpeg>
</file>

<file path=ppt/media/image4.jpeg>
</file>

<file path=ppt/media/image5.jpeg>
</file>

<file path=ppt/media/image6.png>
</file>

<file path=ppt/media/image7.svg>
</file>

<file path=ppt/media/image8.jpeg>
</file>

<file path=ppt/media/image9.jpeg>
</file>

<file path=ppt/media/media1.mp4>
</file>

<file path=ppt/media/media2.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8B6C20-D896-442D-82FD-A309EBFA7667}" type="datetimeFigureOut">
              <a:rPr lang="en-US" smtClean="0"/>
              <a:t>8/3/2021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A46B99-91E3-45E3-8CCC-D422003F7CF1}" type="slidenum">
              <a:rPr lang="en-US" smtClean="0"/>
              <a:t>‹#›</a:t>
            </a:fld>
            <a:endParaRPr lang="en-US"/>
          </a:p>
        </p:txBody>
      </p:sp>
    </p:spTree>
    <p:extLst>
      <p:ext uri="{BB962C8B-B14F-4D97-AF65-F5344CB8AC3E}">
        <p14:creationId xmlns:p14="http://schemas.microsoft.com/office/powerpoint/2010/main" val="23966801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Bradley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Hello everyone. We are from Group 6: </a:t>
            </a:r>
            <a:r>
              <a:rPr lang="en-US" sz="1200" b="0" i="0" kern="1200" err="1">
                <a:solidFill>
                  <a:schemeClr val="tx1"/>
                </a:solidFill>
                <a:effectLst/>
                <a:latin typeface="+mn-lt"/>
                <a:ea typeface="+mn-ea"/>
                <a:cs typeface="+mn-cs"/>
              </a:rPr>
              <a:t>kaar·nuh·</a:t>
            </a:r>
            <a:r>
              <a:rPr lang="en-US" sz="1200" b="1" i="0" kern="1200" err="1">
                <a:solidFill>
                  <a:schemeClr val="tx1"/>
                </a:solidFill>
                <a:effectLst/>
                <a:latin typeface="+mn-lt"/>
                <a:ea typeface="+mn-ea"/>
                <a:cs typeface="+mn-cs"/>
              </a:rPr>
              <a:t>taw</a:t>
            </a:r>
            <a:r>
              <a:rPr lang="en-US" sz="1200" b="0" i="0" kern="1200" err="1">
                <a:solidFill>
                  <a:schemeClr val="tx1"/>
                </a:solidFill>
                <a:effectLst/>
                <a:latin typeface="+mn-lt"/>
                <a:ea typeface="+mn-ea"/>
                <a:cs typeface="+mn-cs"/>
              </a:rPr>
              <a:t>·ruhs</a:t>
            </a:r>
            <a:r>
              <a:rPr lang="en-US" sz="1200" b="0" i="0" kern="1200">
                <a:solidFill>
                  <a:schemeClr val="tx1"/>
                </a:solidFill>
                <a:effectLst/>
                <a:latin typeface="+mn-lt"/>
                <a:ea typeface="+mn-ea"/>
                <a:cs typeface="+mn-cs"/>
              </a:rPr>
              <a:t>. </a:t>
            </a:r>
            <a:r>
              <a:rPr lang="en-US"/>
              <a:t>Today my partner Yingying and I will be discussing Housing Trends in Metro Atlanta.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Dinosaur pronunciation: </a:t>
            </a:r>
            <a:r>
              <a:rPr lang="en-US" sz="1200" b="0" i="0" kern="1200" err="1">
                <a:solidFill>
                  <a:schemeClr val="tx1"/>
                </a:solidFill>
                <a:effectLst/>
                <a:latin typeface="+mn-lt"/>
                <a:ea typeface="+mn-ea"/>
                <a:cs typeface="+mn-cs"/>
              </a:rPr>
              <a:t>kaar·nuh·</a:t>
            </a:r>
            <a:r>
              <a:rPr lang="en-US" sz="1200" b="1" i="0" kern="1200" err="1">
                <a:solidFill>
                  <a:schemeClr val="tx1"/>
                </a:solidFill>
                <a:effectLst/>
                <a:latin typeface="+mn-lt"/>
                <a:ea typeface="+mn-ea"/>
                <a:cs typeface="+mn-cs"/>
              </a:rPr>
              <a:t>taw</a:t>
            </a:r>
            <a:r>
              <a:rPr lang="en-US" sz="1200" b="0" i="0" kern="1200" err="1">
                <a:solidFill>
                  <a:schemeClr val="tx1"/>
                </a:solidFill>
                <a:effectLst/>
                <a:latin typeface="+mn-lt"/>
                <a:ea typeface="+mn-ea"/>
                <a:cs typeface="+mn-cs"/>
              </a:rPr>
              <a:t>·ruhs</a:t>
            </a:r>
            <a:endParaRPr lang="en-US" sz="1200" b="0" i="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Welcome everyone to the Metro Atlanta Single Family Home Real Estate Investors Group. It’s great to see all of you. Today my partner Yingying and I will be discussing Housing Trends in Metro Atlanta.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AFA46B99-91E3-45E3-8CCC-D422003F7CF1}" type="slidenum">
              <a:rPr lang="en-US" smtClean="0"/>
              <a:t>1</a:t>
            </a:fld>
            <a:endParaRPr lang="en-US"/>
          </a:p>
        </p:txBody>
      </p:sp>
    </p:spTree>
    <p:extLst>
      <p:ext uri="{BB962C8B-B14F-4D97-AF65-F5344CB8AC3E}">
        <p14:creationId xmlns:p14="http://schemas.microsoft.com/office/powerpoint/2010/main" val="1835176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Bradley</a:t>
            </a:r>
          </a:p>
          <a:p>
            <a:endParaRPr lang="en-US"/>
          </a:p>
          <a:p>
            <a:pPr lvl="1"/>
            <a:r>
              <a:rPr lang="en-US"/>
              <a:t>Thank you Yingying. With our first hypothesis confirmed, let’s dig into our second one. As a reminder, it was “</a:t>
            </a:r>
            <a:r>
              <a:rPr lang="en-US" sz="1200" b="0" cap="none" spc="0">
                <a:solidFill>
                  <a:schemeClr val="accent2"/>
                </a:solidFill>
              </a:rPr>
              <a:t>The difference in affordability is increasing over the years between areas with lower household income and areas with higher household income.” In order to begin this analysis, we first defined Higher Income and Lower income, using the median income as the defining factor between the two.</a:t>
            </a:r>
          </a:p>
          <a:p>
            <a:pPr lvl="1"/>
            <a:endParaRPr lang="en-US" b="0">
              <a:solidFill>
                <a:schemeClr val="accent1"/>
              </a:solidFill>
            </a:endParaRPr>
          </a:p>
          <a:p>
            <a:pPr lvl="1"/>
            <a:r>
              <a:rPr lang="en-US" b="0">
                <a:solidFill>
                  <a:schemeClr val="accent1"/>
                </a:solidFill>
              </a:rPr>
              <a:t>So a ZIP code was considered </a:t>
            </a:r>
            <a:r>
              <a:rPr lang="en-US" b="1">
                <a:solidFill>
                  <a:schemeClr val="accent1"/>
                </a:solidFill>
              </a:rPr>
              <a:t>Higher Income</a:t>
            </a:r>
            <a:r>
              <a:rPr lang="en-US" b="0">
                <a:solidFill>
                  <a:schemeClr val="accent1"/>
                </a:solidFill>
              </a:rPr>
              <a:t> </a:t>
            </a:r>
            <a:r>
              <a:rPr lang="en-US"/>
              <a:t>If the household income in a ZIP code was </a:t>
            </a:r>
            <a:r>
              <a:rPr lang="en-US" b="1"/>
              <a:t>greater than or equal to </a:t>
            </a:r>
            <a:r>
              <a:rPr lang="en-US"/>
              <a:t>median household income across all ZIP codes.</a:t>
            </a:r>
          </a:p>
          <a:p>
            <a:pPr lvl="1"/>
            <a:r>
              <a:rPr lang="en-US" b="0">
                <a:solidFill>
                  <a:schemeClr val="accent4"/>
                </a:solidFill>
              </a:rPr>
              <a:t>And a ZIP code was considered </a:t>
            </a:r>
            <a:r>
              <a:rPr lang="en-US" b="1">
                <a:solidFill>
                  <a:schemeClr val="accent4"/>
                </a:solidFill>
              </a:rPr>
              <a:t>Lower Income </a:t>
            </a:r>
            <a:r>
              <a:rPr lang="en-US"/>
              <a:t>If the household income in a ZIP code was </a:t>
            </a:r>
            <a:r>
              <a:rPr lang="en-US" b="1"/>
              <a:t>less</a:t>
            </a:r>
            <a:r>
              <a:rPr lang="en-US"/>
              <a:t> </a:t>
            </a:r>
            <a:r>
              <a:rPr lang="en-US" b="1"/>
              <a:t>than</a:t>
            </a:r>
            <a:r>
              <a:rPr lang="en-US"/>
              <a:t> median household income across all ZIP codes.</a:t>
            </a:r>
          </a:p>
          <a:p>
            <a:pPr lvl="1"/>
            <a:endParaRPr lang="en-US"/>
          </a:p>
          <a:p>
            <a:pPr lvl="1"/>
            <a:r>
              <a:rPr lang="en-US"/>
              <a:t>To help you better visualize these income levels and their dispersion across ZIP codes, we created a box plot using 2013 income. The green line within the box represents the median household income. Anything above or equal to that value is considered Higher Income and anything below than value is Lower Income. </a:t>
            </a:r>
          </a:p>
        </p:txBody>
      </p:sp>
      <p:sp>
        <p:nvSpPr>
          <p:cNvPr id="4" name="Slide Number Placeholder 3"/>
          <p:cNvSpPr>
            <a:spLocks noGrp="1"/>
          </p:cNvSpPr>
          <p:nvPr>
            <p:ph type="sldNum" sz="quarter" idx="5"/>
          </p:nvPr>
        </p:nvSpPr>
        <p:spPr/>
        <p:txBody>
          <a:bodyPr/>
          <a:lstStyle/>
          <a:p>
            <a:fld id="{AFA46B99-91E3-45E3-8CCC-D422003F7CF1}" type="slidenum">
              <a:rPr lang="en-US" smtClean="0"/>
              <a:t>10</a:t>
            </a:fld>
            <a:endParaRPr lang="en-US"/>
          </a:p>
        </p:txBody>
      </p:sp>
    </p:spTree>
    <p:extLst>
      <p:ext uri="{BB962C8B-B14F-4D97-AF65-F5344CB8AC3E}">
        <p14:creationId xmlns:p14="http://schemas.microsoft.com/office/powerpoint/2010/main" val="16268958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Bradley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After we defined Higher and Lower Income ZIP codes, we compared their relationship to the Affordability index. In the line chart, we can see that relationship for the years 2013 through 2019, for both Income Categories. For most of that time frame, the relationship each income category had with the Affordability Index was very similar, in that housing was becoming less and less affordable each year. However, in the span of 2017 to 2019, we can see housing affordability level become more stable for Higher Income ZIP codes, as housing continued to become less affordable each year for Lower Income ZIP codes.</a:t>
            </a:r>
          </a:p>
        </p:txBody>
      </p:sp>
      <p:sp>
        <p:nvSpPr>
          <p:cNvPr id="4" name="Slide Number Placeholder 3"/>
          <p:cNvSpPr>
            <a:spLocks noGrp="1"/>
          </p:cNvSpPr>
          <p:nvPr>
            <p:ph type="sldNum" sz="quarter" idx="5"/>
          </p:nvPr>
        </p:nvSpPr>
        <p:spPr/>
        <p:txBody>
          <a:bodyPr/>
          <a:lstStyle/>
          <a:p>
            <a:fld id="{AFA46B99-91E3-45E3-8CCC-D422003F7CF1}" type="slidenum">
              <a:rPr lang="en-US" smtClean="0"/>
              <a:t>11</a:t>
            </a:fld>
            <a:endParaRPr lang="en-US"/>
          </a:p>
        </p:txBody>
      </p:sp>
    </p:spTree>
    <p:extLst>
      <p:ext uri="{BB962C8B-B14F-4D97-AF65-F5344CB8AC3E}">
        <p14:creationId xmlns:p14="http://schemas.microsoft.com/office/powerpoint/2010/main" val="5237892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Bradley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Through our data analysis, we concluded that our findings support our 2</a:t>
            </a:r>
            <a:r>
              <a:rPr lang="en-US" baseline="30000"/>
              <a:t>nd</a:t>
            </a:r>
            <a:r>
              <a:rPr lang="en-US"/>
              <a:t> Hypothesis as well! Housing has become </a:t>
            </a:r>
            <a:r>
              <a:rPr lang="en-US" b="1">
                <a:solidFill>
                  <a:schemeClr val="accent1"/>
                </a:solidFill>
              </a:rPr>
              <a:t>less </a:t>
            </a:r>
            <a:r>
              <a:rPr lang="en-US" b="0">
                <a:solidFill>
                  <a:schemeClr val="accent1"/>
                </a:solidFill>
              </a:rPr>
              <a:t>affordable</a:t>
            </a:r>
            <a:r>
              <a:rPr lang="en-US" b="1">
                <a:solidFill>
                  <a:schemeClr val="accent1"/>
                </a:solidFill>
              </a:rPr>
              <a:t> </a:t>
            </a:r>
            <a:r>
              <a:rPr lang="en-US" b="0">
                <a:solidFill>
                  <a:schemeClr val="accent1"/>
                </a:solidFill>
              </a:rPr>
              <a:t>for </a:t>
            </a:r>
            <a:r>
              <a:rPr lang="en-US" b="1">
                <a:solidFill>
                  <a:schemeClr val="accent1"/>
                </a:solidFill>
              </a:rPr>
              <a:t>both</a:t>
            </a:r>
            <a:r>
              <a:rPr lang="en-US" b="0">
                <a:solidFill>
                  <a:schemeClr val="accent1"/>
                </a:solidFill>
              </a:rPr>
              <a:t> </a:t>
            </a:r>
            <a:r>
              <a:rPr lang="en-US" b="0"/>
              <a:t>higher and lower income families over the course of 2013 to 2019…</a:t>
            </a:r>
            <a:r>
              <a:rPr lang="en-US" b="0">
                <a:solidFill>
                  <a:schemeClr val="accent1"/>
                </a:solidFill>
              </a:rPr>
              <a:t>However, lower Income f</a:t>
            </a:r>
            <a:r>
              <a:rPr lang="en-US" b="1">
                <a:solidFill>
                  <a:schemeClr val="accent1"/>
                </a:solidFill>
              </a:rPr>
              <a:t>amilies are more affected </a:t>
            </a:r>
            <a:r>
              <a:rPr lang="en-US"/>
              <a:t>by the housing price increase as housing affordability decreased at a greater rate for them. Although we may need a few more years of data to trickle in in order to further support this conclusion, the gap has certainly been increasing between the two income levels in recent years.</a:t>
            </a:r>
          </a:p>
        </p:txBody>
      </p:sp>
      <p:sp>
        <p:nvSpPr>
          <p:cNvPr id="4" name="Slide Number Placeholder 3"/>
          <p:cNvSpPr>
            <a:spLocks noGrp="1"/>
          </p:cNvSpPr>
          <p:nvPr>
            <p:ph type="sldNum" sz="quarter" idx="5"/>
          </p:nvPr>
        </p:nvSpPr>
        <p:spPr/>
        <p:txBody>
          <a:bodyPr/>
          <a:lstStyle/>
          <a:p>
            <a:fld id="{AFA46B99-91E3-45E3-8CCC-D422003F7CF1}" type="slidenum">
              <a:rPr lang="en-US" smtClean="0"/>
              <a:t>12</a:t>
            </a:fld>
            <a:endParaRPr lang="en-US"/>
          </a:p>
        </p:txBody>
      </p:sp>
    </p:spTree>
    <p:extLst>
      <p:ext uri="{BB962C8B-B14F-4D97-AF65-F5344CB8AC3E}">
        <p14:creationId xmlns:p14="http://schemas.microsoft.com/office/powerpoint/2010/main" val="3029871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Bradley (Limitations &amp; Considerations, Business Implications)</a:t>
            </a:r>
          </a:p>
          <a:p>
            <a:pPr>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conducting our research, we had to keep in mind our Limitations and other Considerations. For example, we limited our research to only Single-Family Homes. We did this in order to avoid skewing property values by including multifamily, duplexes, mobile homes, and other property types outside our scope. However, we realize this is a limitation in our research as it doesn’t fully encompass Metro Atlanta property values at large. Also, due to the data release schedule of the Census </a:t>
            </a:r>
            <a:r>
              <a:rPr lang="en-US" sz="1200" dirty="0"/>
              <a:t>Bureau, we were only able to obtain demographic data up to the year 2019.</a:t>
            </a:r>
            <a:endParaRPr lang="en-US" dirty="0"/>
          </a:p>
          <a:p>
            <a:pPr>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far as Business Implications, we have a few recommendations based on our research. Now is the time to invest, since housing is getting less and less affordable. Also, If you want to invest in a Lower Income ZIP code, invest now. If you want to invest in a Higher Income ZIP code, you can likely wait since the market has stabilized already.</a:t>
            </a:r>
          </a:p>
          <a:p>
            <a:pPr>
              <a:defRPr/>
            </a:pPr>
            <a:endParaRPr lang="en-US" dirty="0"/>
          </a:p>
          <a:p>
            <a:pPr marL="0" marR="0" lvl="0" indent="0" algn="l" defTabSz="914400">
              <a:lnSpc>
                <a:spcPct val="100000"/>
              </a:lnSpc>
              <a:spcBef>
                <a:spcPts val="0"/>
              </a:spcBef>
              <a:spcAft>
                <a:spcPts val="0"/>
              </a:spcAft>
              <a:buClrTx/>
              <a:buSzTx/>
              <a:buFontTx/>
              <a:buNone/>
              <a:tabLst/>
              <a:defRPr/>
            </a:pPr>
            <a:r>
              <a:rPr lang="en-US" dirty="0"/>
              <a:t>Yingying (Next Steps)</a:t>
            </a:r>
          </a:p>
          <a:p>
            <a:pPr>
              <a:defRPr/>
            </a:pPr>
            <a:endParaRPr lang="en-US" dirty="0">
              <a:cs typeface="Calibri"/>
            </a:endParaRPr>
          </a:p>
          <a:p>
            <a:pPr>
              <a:defRPr/>
            </a:pPr>
            <a:r>
              <a:rPr lang="en-US" dirty="0">
                <a:cs typeface="Calibri"/>
              </a:rPr>
              <a:t>As Bradley mentioned, to expand our current research,</a:t>
            </a:r>
          </a:p>
          <a:p>
            <a:pPr>
              <a:defRPr/>
            </a:pPr>
            <a:endParaRPr lang="en-US" dirty="0">
              <a:cs typeface="Calibri"/>
            </a:endParaRPr>
          </a:p>
          <a:p>
            <a:pPr>
              <a:defRPr/>
            </a:pPr>
            <a:r>
              <a:rPr lang="en-US" dirty="0">
                <a:cs typeface="Calibri"/>
              </a:rPr>
              <a:t>- We will monitor census and update our results when we have 2020 data.</a:t>
            </a:r>
          </a:p>
          <a:p>
            <a:pPr>
              <a:defRPr/>
            </a:pPr>
            <a:r>
              <a:rPr lang="en-US" dirty="0">
                <a:cs typeface="Calibri"/>
              </a:rPr>
              <a:t>- We can also apply the same methodology to other metro areas.</a:t>
            </a:r>
          </a:p>
          <a:p>
            <a:pPr>
              <a:defRPr/>
            </a:pPr>
            <a:r>
              <a:rPr lang="en-US" dirty="0">
                <a:cs typeface="Calibri"/>
              </a:rPr>
              <a:t>- We can also take into consideration of other variables, such as population density, migration, or business development in the area</a:t>
            </a:r>
          </a:p>
        </p:txBody>
      </p:sp>
      <p:sp>
        <p:nvSpPr>
          <p:cNvPr id="4" name="Slide Number Placeholder 3"/>
          <p:cNvSpPr>
            <a:spLocks noGrp="1"/>
          </p:cNvSpPr>
          <p:nvPr>
            <p:ph type="sldNum" sz="quarter" idx="5"/>
          </p:nvPr>
        </p:nvSpPr>
        <p:spPr/>
        <p:txBody>
          <a:bodyPr/>
          <a:lstStyle/>
          <a:p>
            <a:fld id="{AFA46B99-91E3-45E3-8CCC-D422003F7CF1}" type="slidenum">
              <a:rPr lang="en-US" smtClean="0"/>
              <a:t>13</a:t>
            </a:fld>
            <a:endParaRPr lang="en-US"/>
          </a:p>
        </p:txBody>
      </p:sp>
    </p:spTree>
    <p:extLst>
      <p:ext uri="{BB962C8B-B14F-4D97-AF65-F5344CB8AC3E}">
        <p14:creationId xmlns:p14="http://schemas.microsoft.com/office/powerpoint/2010/main" val="328689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Yingying</a:t>
            </a:r>
          </a:p>
          <a:p>
            <a:endParaRPr lang="en-US">
              <a:cs typeface="Calibri"/>
            </a:endParaRPr>
          </a:p>
          <a:p>
            <a:r>
              <a:rPr lang="en-US">
                <a:cs typeface="Calibri"/>
              </a:rPr>
              <a:t>Thank you everyone for listening. Now it’s the time for us to answer any of your questions. Feel free to unmute and ask us anything about our research and analyses.</a:t>
            </a:r>
            <a:endParaRPr lang="en-US"/>
          </a:p>
          <a:p>
            <a:endParaRPr lang="en-US">
              <a:cs typeface="Calibri" panose="020F0502020204030204"/>
            </a:endParaRPr>
          </a:p>
          <a:p>
            <a:r>
              <a:rPr lang="en-US"/>
              <a:t>Bradley - Briefly mention about the appendix after all questions (what’s in appendix)</a:t>
            </a:r>
          </a:p>
        </p:txBody>
      </p:sp>
      <p:sp>
        <p:nvSpPr>
          <p:cNvPr id="4" name="Slide Number Placeholder 3"/>
          <p:cNvSpPr>
            <a:spLocks noGrp="1"/>
          </p:cNvSpPr>
          <p:nvPr>
            <p:ph type="sldNum" sz="quarter" idx="5"/>
          </p:nvPr>
        </p:nvSpPr>
        <p:spPr/>
        <p:txBody>
          <a:bodyPr/>
          <a:lstStyle/>
          <a:p>
            <a:fld id="{AFA46B99-91E3-45E3-8CCC-D422003F7CF1}" type="slidenum">
              <a:rPr lang="en-US" smtClean="0"/>
              <a:t>14</a:t>
            </a:fld>
            <a:endParaRPr lang="en-US"/>
          </a:p>
        </p:txBody>
      </p:sp>
    </p:spTree>
    <p:extLst>
      <p:ext uri="{BB962C8B-B14F-4D97-AF65-F5344CB8AC3E}">
        <p14:creationId xmlns:p14="http://schemas.microsoft.com/office/powerpoint/2010/main" val="1000905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FA46B99-91E3-45E3-8CCC-D422003F7CF1}" type="slidenum">
              <a:rPr lang="en-US" smtClean="0"/>
              <a:t>16</a:t>
            </a:fld>
            <a:endParaRPr lang="en-US"/>
          </a:p>
        </p:txBody>
      </p:sp>
    </p:spTree>
    <p:extLst>
      <p:ext uri="{BB962C8B-B14F-4D97-AF65-F5344CB8AC3E}">
        <p14:creationId xmlns:p14="http://schemas.microsoft.com/office/powerpoint/2010/main" val="2600389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Bradley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For today’s agenda, we will begin with a little background on Metro Atlanta Housing and introduce you to our research questions. Then we will walk you through our calculated approach. Next, we’ll explore our findings and data analysis, followed by our conclusions and what the future may hold for further research. Feel free to interrupt us if you need any clarification. Otherwise, we’ll have a Q&amp;A session at the end. Now I’ll pass it over to Yingying with some background on the topic.</a:t>
            </a:r>
          </a:p>
        </p:txBody>
      </p:sp>
      <p:sp>
        <p:nvSpPr>
          <p:cNvPr id="4" name="Slide Number Placeholder 3"/>
          <p:cNvSpPr>
            <a:spLocks noGrp="1"/>
          </p:cNvSpPr>
          <p:nvPr>
            <p:ph type="sldNum" sz="quarter" idx="5"/>
          </p:nvPr>
        </p:nvSpPr>
        <p:spPr/>
        <p:txBody>
          <a:bodyPr/>
          <a:lstStyle/>
          <a:p>
            <a:fld id="{AFA46B99-91E3-45E3-8CCC-D422003F7CF1}" type="slidenum">
              <a:rPr lang="en-US" smtClean="0"/>
              <a:t>2</a:t>
            </a:fld>
            <a:endParaRPr lang="en-US"/>
          </a:p>
        </p:txBody>
      </p:sp>
    </p:spTree>
    <p:extLst>
      <p:ext uri="{BB962C8B-B14F-4D97-AF65-F5344CB8AC3E}">
        <p14:creationId xmlns:p14="http://schemas.microsoft.com/office/powerpoint/2010/main" val="1673511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Yingying</a:t>
            </a:r>
          </a:p>
          <a:p>
            <a:endParaRPr lang="en-US" dirty="0"/>
          </a:p>
          <a:p>
            <a:r>
              <a:rPr lang="en-US" dirty="0"/>
              <a:t>Thank you Bradley. So Bradley and I are both interested in the real estate market, especially after seeing how crazy the housing market has been during COVID. We decided to act as a research team to help local metro-Atlanta real estate investors understand the housing market trends and find areas that are more affordable.</a:t>
            </a:r>
          </a:p>
          <a:p>
            <a:endParaRPr lang="en-US" dirty="0"/>
          </a:p>
          <a:p>
            <a:r>
              <a:rPr lang="en-US" dirty="0"/>
              <a:t>The first question we are trying to answer is whether housing has become less affordable. Our hypothesis is that from 2013 to 2019, housing has become less affordable. We had to use census data for part of our analyses and Census Bureau data is updated up to year 2019, hence why we wrote our hypothesis this way.</a:t>
            </a:r>
          </a:p>
          <a:p>
            <a:endParaRPr lang="en-US" dirty="0"/>
          </a:p>
          <a:p>
            <a:r>
              <a:rPr lang="en-US" dirty="0"/>
              <a:t>If you have ever worked with a real estate agent or mortgage loan offer, one of the first things they would ask is “what’s your budget”. In our exploratory data analysis, we found families in zip codes with higher house value also have higher income. With that in mind, it leads to our second research question, where we want to see does the housing affordability trend have the same effect on the areas with different income levels. In other words, does it affect the richer and the poorer the same.</a:t>
            </a:r>
          </a:p>
          <a:p>
            <a:endParaRPr lang="en-US" dirty="0"/>
          </a:p>
          <a:p>
            <a:r>
              <a:rPr lang="en-US" dirty="0"/>
              <a:t>I will turn to Bradley to explain how we tackled these questions.</a:t>
            </a:r>
          </a:p>
        </p:txBody>
      </p:sp>
      <p:sp>
        <p:nvSpPr>
          <p:cNvPr id="4" name="Slide Number Placeholder 3"/>
          <p:cNvSpPr>
            <a:spLocks noGrp="1"/>
          </p:cNvSpPr>
          <p:nvPr>
            <p:ph type="sldNum" sz="quarter" idx="5"/>
          </p:nvPr>
        </p:nvSpPr>
        <p:spPr/>
        <p:txBody>
          <a:bodyPr/>
          <a:lstStyle/>
          <a:p>
            <a:fld id="{AFA46B99-91E3-45E3-8CCC-D422003F7CF1}" type="slidenum">
              <a:rPr lang="en-US" smtClean="0"/>
              <a:t>3</a:t>
            </a:fld>
            <a:endParaRPr lang="en-US"/>
          </a:p>
        </p:txBody>
      </p:sp>
    </p:spTree>
    <p:extLst>
      <p:ext uri="{BB962C8B-B14F-4D97-AF65-F5344CB8AC3E}">
        <p14:creationId xmlns:p14="http://schemas.microsoft.com/office/powerpoint/2010/main" val="624102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Bradley</a:t>
            </a:r>
          </a:p>
          <a:p>
            <a:pPr lvl="0">
              <a:lnSpc>
                <a:spcPct val="100000"/>
              </a:lnSpc>
              <a:spcAft>
                <a:spcPts val="600"/>
              </a:spcAft>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With our goal in place and research questions defined, next we identified our variables, which were </a:t>
            </a:r>
            <a:r>
              <a:rPr lang="en-US" sz="1200" b="1"/>
              <a:t>Household Income</a:t>
            </a:r>
            <a:r>
              <a:rPr lang="en-US" sz="1200"/>
              <a:t>, </a:t>
            </a:r>
            <a:r>
              <a:rPr lang="en-US" sz="1200" b="1"/>
              <a:t>Home Value</a:t>
            </a:r>
            <a:r>
              <a:rPr lang="en-US" sz="1200"/>
              <a:t>, and </a:t>
            </a:r>
            <a:r>
              <a:rPr lang="en-US" sz="1200" b="1"/>
              <a:t>Affordability Index</a:t>
            </a:r>
            <a:r>
              <a:rPr lang="en-US" sz="1200"/>
              <a:t>, which we defined as </a:t>
            </a:r>
            <a:r>
              <a:rPr lang="en-US" sz="1200" i="1"/>
              <a:t>Median Single Family Home Value / Median Household Income</a:t>
            </a:r>
            <a:r>
              <a:rPr lang="en-US" sz="1200" i="0"/>
              <a:t>. </a:t>
            </a:r>
            <a:r>
              <a:rPr lang="en-US" sz="1200" i="1"/>
              <a:t>In layman’s terms, how many years of median household income would it take to buy a median priced SF house. </a:t>
            </a:r>
            <a:r>
              <a:rPr lang="en-US" sz="1200" i="0"/>
              <a:t>Next, we collected our data. The Household Income was collected from the US Census Bureau API and Home Value from Zillow’s database.</a:t>
            </a:r>
            <a:r>
              <a:rPr lang="en-US" sz="1200" b="0" i="1" kern="1200">
                <a:solidFill>
                  <a:schemeClr val="tx1"/>
                </a:solidFill>
                <a:effectLst/>
                <a:latin typeface="+mn-lt"/>
                <a:ea typeface="+mn-ea"/>
                <a:cs typeface="+mn-cs"/>
              </a:rPr>
              <a:t> </a:t>
            </a:r>
            <a:r>
              <a:rPr lang="en-US" sz="1200" b="0" i="0" kern="1200">
                <a:solidFill>
                  <a:schemeClr val="tx1"/>
                </a:solidFill>
                <a:effectLst/>
                <a:latin typeface="+mn-lt"/>
                <a:ea typeface="+mn-ea"/>
                <a:cs typeface="+mn-cs"/>
              </a:rPr>
              <a:t>We then cleaned our data by filtering to the Metro Atlanta area, then removed </a:t>
            </a:r>
            <a:r>
              <a:rPr lang="en-US" sz="1200" b="0" i="0" kern="1200" err="1">
                <a:solidFill>
                  <a:schemeClr val="tx1"/>
                </a:solidFill>
                <a:effectLst/>
                <a:latin typeface="+mn-lt"/>
                <a:ea typeface="+mn-ea"/>
                <a:cs typeface="+mn-cs"/>
              </a:rPr>
              <a:t>NaN</a:t>
            </a:r>
            <a:r>
              <a:rPr lang="en-US" sz="1200" b="0" i="0" kern="1200">
                <a:solidFill>
                  <a:schemeClr val="tx1"/>
                </a:solidFill>
                <a:effectLst/>
                <a:latin typeface="+mn-lt"/>
                <a:ea typeface="+mn-ea"/>
                <a:cs typeface="+mn-cs"/>
              </a:rPr>
              <a:t> (not a number) values and other invalid data such as negative household income. After the data was cleaned up a bit, we were able to perform our analysis.</a:t>
            </a:r>
          </a:p>
          <a:p>
            <a:pPr marL="0" indent="0">
              <a:buNone/>
            </a:pPr>
            <a:endParaRPr lang="en-US" sz="1200" b="0" i="0" kern="1200">
              <a:solidFill>
                <a:schemeClr val="tx1"/>
              </a:solidFill>
              <a:effectLst/>
              <a:latin typeface="+mn-lt"/>
              <a:ea typeface="+mn-ea"/>
              <a:cs typeface="+mn-cs"/>
            </a:endParaRPr>
          </a:p>
          <a:p>
            <a:pPr marL="0" indent="0">
              <a:buNone/>
            </a:pPr>
            <a:r>
              <a:rPr lang="en-US" sz="1200" b="0" i="0" kern="1200">
                <a:solidFill>
                  <a:schemeClr val="tx1"/>
                </a:solidFill>
                <a:effectLst/>
                <a:latin typeface="+mn-lt"/>
                <a:ea typeface="+mn-ea"/>
                <a:cs typeface="+mn-cs"/>
              </a:rPr>
              <a:t>I will turn it back over to Yingying to go over our first hypothesis.</a:t>
            </a:r>
          </a:p>
          <a:p>
            <a:pPr marL="0" indent="0">
              <a:buNone/>
            </a:pPr>
            <a:endParaRPr lang="en-US" sz="1200" b="0" i="0" kern="1200">
              <a:solidFill>
                <a:schemeClr val="tx1"/>
              </a:solidFill>
              <a:effectLst/>
              <a:latin typeface="+mn-lt"/>
              <a:ea typeface="+mn-ea"/>
              <a:cs typeface="+mn-cs"/>
            </a:endParaRPr>
          </a:p>
          <a:p>
            <a:pPr marL="0" indent="0">
              <a:buNone/>
            </a:pPr>
            <a:endParaRPr lang="en-US" sz="1200" b="0" i="0" kern="1200">
              <a:solidFill>
                <a:schemeClr val="tx1"/>
              </a:solidFill>
              <a:effectLst/>
              <a:latin typeface="+mn-lt"/>
              <a:ea typeface="+mn-ea"/>
              <a:cs typeface="+mn-cs"/>
            </a:endParaRPr>
          </a:p>
          <a:p>
            <a:r>
              <a:rPr lang="en-US"/>
              <a:t>Appendix</a:t>
            </a:r>
          </a:p>
          <a:p>
            <a:r>
              <a:rPr lang="en-US" b="1"/>
              <a:t>1. Household income</a:t>
            </a:r>
            <a:r>
              <a:rPr lang="en-US"/>
              <a:t>, as defined by </a:t>
            </a:r>
            <a:r>
              <a:rPr lang="en-US" sz="1200" b="1" i="0" kern="1200">
                <a:solidFill>
                  <a:schemeClr val="tx1"/>
                </a:solidFill>
                <a:effectLst/>
                <a:latin typeface="+mn-lt"/>
                <a:ea typeface="+mn-ea"/>
                <a:cs typeface="+mn-cs"/>
              </a:rPr>
              <a:t>the gross cash income of all people ages 15 years or older occupying the same housing unit</a:t>
            </a:r>
          </a:p>
          <a:p>
            <a:r>
              <a:rPr lang="en-US" b="1"/>
              <a:t>2. House Price</a:t>
            </a:r>
            <a:r>
              <a:rPr lang="en-US" b="0"/>
              <a:t>. We used Zillow’s “</a:t>
            </a:r>
            <a:r>
              <a:rPr lang="en-US" sz="1200" b="0" i="0" u="none" strike="noStrike" kern="1200">
                <a:solidFill>
                  <a:schemeClr val="tx1"/>
                </a:solidFill>
                <a:effectLst/>
                <a:latin typeface="+mn-lt"/>
                <a:ea typeface="+mn-ea"/>
                <a:cs typeface="+mn-cs"/>
              </a:rPr>
              <a:t>Zillow Home Value Index” (ZHVI), which they define as a </a:t>
            </a:r>
            <a:r>
              <a:rPr lang="en-US" sz="1200" b="0" i="0" kern="1200">
                <a:solidFill>
                  <a:schemeClr val="tx1"/>
                </a:solidFill>
                <a:effectLst/>
                <a:latin typeface="+mn-lt"/>
                <a:ea typeface="+mn-ea"/>
                <a:cs typeface="+mn-cs"/>
              </a:rPr>
              <a:t>“typical” home value for a region (home values in the 35</a:t>
            </a:r>
            <a:r>
              <a:rPr lang="en-US" sz="1200" b="0" i="0" kern="1200" baseline="30000">
                <a:solidFill>
                  <a:schemeClr val="tx1"/>
                </a:solidFill>
                <a:effectLst/>
                <a:latin typeface="+mn-lt"/>
                <a:ea typeface="+mn-ea"/>
                <a:cs typeface="+mn-cs"/>
              </a:rPr>
              <a:t>th</a:t>
            </a:r>
            <a:r>
              <a:rPr lang="en-US" sz="1200" b="0" i="0" kern="1200">
                <a:solidFill>
                  <a:schemeClr val="tx1"/>
                </a:solidFill>
                <a:effectLst/>
                <a:latin typeface="+mn-lt"/>
                <a:ea typeface="+mn-ea"/>
                <a:cs typeface="+mn-cs"/>
              </a:rPr>
              <a:t> to 65</a:t>
            </a:r>
            <a:r>
              <a:rPr lang="en-US" sz="1200" b="0" i="0" kern="1200" baseline="30000">
                <a:solidFill>
                  <a:schemeClr val="tx1"/>
                </a:solidFill>
                <a:effectLst/>
                <a:latin typeface="+mn-lt"/>
                <a:ea typeface="+mn-ea"/>
                <a:cs typeface="+mn-cs"/>
              </a:rPr>
              <a:t>th</a:t>
            </a:r>
            <a:r>
              <a:rPr lang="en-US" sz="1200" b="0" i="0" kern="1200">
                <a:solidFill>
                  <a:schemeClr val="tx1"/>
                </a:solidFill>
                <a:effectLst/>
                <a:latin typeface="+mn-lt"/>
                <a:ea typeface="+mn-ea"/>
                <a:cs typeface="+mn-cs"/>
              </a:rPr>
              <a:t> percentile range)</a:t>
            </a:r>
          </a:p>
          <a:p>
            <a:endParaRPr lang="en-US" sz="1200" b="0" i="0" kern="1200">
              <a:solidFill>
                <a:schemeClr val="tx1"/>
              </a:solidFill>
              <a:effectLst/>
              <a:latin typeface="+mn-lt"/>
              <a:ea typeface="+mn-ea"/>
              <a:cs typeface="+mn-cs"/>
            </a:endParaRPr>
          </a:p>
          <a:p>
            <a:pPr marL="0" indent="0">
              <a:buNone/>
            </a:pPr>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FA46B99-91E3-45E3-8CCC-D422003F7CF1}" type="slidenum">
              <a:rPr lang="en-US" smtClean="0"/>
              <a:t>4</a:t>
            </a:fld>
            <a:endParaRPr lang="en-US"/>
          </a:p>
        </p:txBody>
      </p:sp>
    </p:spTree>
    <p:extLst>
      <p:ext uri="{BB962C8B-B14F-4D97-AF65-F5344CB8AC3E}">
        <p14:creationId xmlns:p14="http://schemas.microsoft.com/office/powerpoint/2010/main" val="3209780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Yingying</a:t>
            </a:r>
          </a:p>
          <a:p>
            <a:endParaRPr lang="en-US" dirty="0"/>
          </a:p>
          <a:p>
            <a:r>
              <a:rPr lang="en-US" dirty="0">
                <a:cs typeface="Calibri"/>
              </a:rPr>
              <a:t>Thanks Bradley. As a remainder, our first research question is "</a:t>
            </a:r>
            <a:r>
              <a:rPr lang="en-US" dirty="0"/>
              <a:t>Is housing becoming less affordable?". </a:t>
            </a:r>
          </a:p>
          <a:p>
            <a:endParaRPr lang="en-US" dirty="0"/>
          </a:p>
          <a:p>
            <a:r>
              <a:rPr lang="en-US" dirty="0"/>
              <a:t>To tackle that, we developed this line chart which looks at the house price and household income increasing rates together. The increasing rates or the indexes are defined as using the value of the year divided by the respective value of year 2013. 2014 House Price Index, for example, is calculated by using 2014’s house price divided by 2013’s house price.</a:t>
            </a:r>
          </a:p>
          <a:p>
            <a:endParaRPr lang="en-US" dirty="0"/>
          </a:p>
          <a:p>
            <a:r>
              <a:rPr lang="en-US" dirty="0"/>
              <a:t>As you can see in the chart, both income and house price were increasing, however, the house price, which is the orange line was increasing at a much faster rate, so it supports our hypothesis.</a:t>
            </a:r>
          </a:p>
        </p:txBody>
      </p:sp>
      <p:sp>
        <p:nvSpPr>
          <p:cNvPr id="4" name="Slide Number Placeholder 3"/>
          <p:cNvSpPr>
            <a:spLocks noGrp="1"/>
          </p:cNvSpPr>
          <p:nvPr>
            <p:ph type="sldNum" sz="quarter" idx="5"/>
          </p:nvPr>
        </p:nvSpPr>
        <p:spPr/>
        <p:txBody>
          <a:bodyPr/>
          <a:lstStyle/>
          <a:p>
            <a:fld id="{AFA46B99-91E3-45E3-8CCC-D422003F7CF1}" type="slidenum">
              <a:rPr lang="en-US" smtClean="0"/>
              <a:t>5</a:t>
            </a:fld>
            <a:endParaRPr lang="en-US"/>
          </a:p>
        </p:txBody>
      </p:sp>
    </p:spTree>
    <p:extLst>
      <p:ext uri="{BB962C8B-B14F-4D97-AF65-F5344CB8AC3E}">
        <p14:creationId xmlns:p14="http://schemas.microsoft.com/office/powerpoint/2010/main" val="3604587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Yingying</a:t>
            </a:r>
          </a:p>
          <a:p>
            <a:endParaRPr lang="en-US">
              <a:cs typeface="Calibri"/>
            </a:endParaRPr>
          </a:p>
          <a:p>
            <a:r>
              <a:rPr lang="en-US"/>
              <a:t>To make it more straightforward, we also added the affordability index and built this boxplot to show how affordability index is distributed over the year. Indicated by the green median lines within the boxes, the median affordability index was increasing between 2013 and 2019. Again, affordability index is calculated using house value divided by household income, the higher the index value is, the less affordable housing is.</a:t>
            </a:r>
          </a:p>
          <a:p>
            <a:endParaRPr lang="en-US"/>
          </a:p>
          <a:p>
            <a:r>
              <a:rPr lang="en-US"/>
              <a:t>As you can see, we have a lot of outliers in the higher affordability index group, so we decided to average the affordability index across all zip codes to see whether the same trend still holds.</a:t>
            </a:r>
          </a:p>
        </p:txBody>
      </p:sp>
      <p:sp>
        <p:nvSpPr>
          <p:cNvPr id="4" name="Slide Number Placeholder 3"/>
          <p:cNvSpPr>
            <a:spLocks noGrp="1"/>
          </p:cNvSpPr>
          <p:nvPr>
            <p:ph type="sldNum" sz="quarter" idx="5"/>
          </p:nvPr>
        </p:nvSpPr>
        <p:spPr/>
        <p:txBody>
          <a:bodyPr/>
          <a:lstStyle/>
          <a:p>
            <a:fld id="{AFA46B99-91E3-45E3-8CCC-D422003F7CF1}" type="slidenum">
              <a:rPr lang="en-US" smtClean="0"/>
              <a:t>6</a:t>
            </a:fld>
            <a:endParaRPr lang="en-US"/>
          </a:p>
        </p:txBody>
      </p:sp>
    </p:spTree>
    <p:extLst>
      <p:ext uri="{BB962C8B-B14F-4D97-AF65-F5344CB8AC3E}">
        <p14:creationId xmlns:p14="http://schemas.microsoft.com/office/powerpoint/2010/main" val="1657249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Yingying</a:t>
            </a:r>
          </a:p>
          <a:p>
            <a:endParaRPr lang="en-US" dirty="0"/>
          </a:p>
          <a:p>
            <a:r>
              <a:rPr lang="en-US" dirty="0"/>
              <a:t>Here is the line chart we got with average affordability indexes across all zip codes in metro-Atlanta area over the year. And you can find the same upward trend.</a:t>
            </a:r>
          </a:p>
        </p:txBody>
      </p:sp>
      <p:sp>
        <p:nvSpPr>
          <p:cNvPr id="4" name="Slide Number Placeholder 3"/>
          <p:cNvSpPr>
            <a:spLocks noGrp="1"/>
          </p:cNvSpPr>
          <p:nvPr>
            <p:ph type="sldNum" sz="quarter" idx="5"/>
          </p:nvPr>
        </p:nvSpPr>
        <p:spPr/>
        <p:txBody>
          <a:bodyPr/>
          <a:lstStyle/>
          <a:p>
            <a:fld id="{AFA46B99-91E3-45E3-8CCC-D422003F7CF1}" type="slidenum">
              <a:rPr lang="en-US" smtClean="0"/>
              <a:t>7</a:t>
            </a:fld>
            <a:endParaRPr lang="en-US"/>
          </a:p>
        </p:txBody>
      </p:sp>
    </p:spTree>
    <p:extLst>
      <p:ext uri="{BB962C8B-B14F-4D97-AF65-F5344CB8AC3E}">
        <p14:creationId xmlns:p14="http://schemas.microsoft.com/office/powerpoint/2010/main" val="3442982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Yingying</a:t>
            </a:r>
          </a:p>
          <a:p>
            <a:endParaRPr lang="en-US" dirty="0"/>
          </a:p>
          <a:p>
            <a:r>
              <a:rPr lang="en-US" dirty="0"/>
              <a:t>To backup our hypothesis even more, we also did some statistical analysis.</a:t>
            </a:r>
          </a:p>
          <a:p>
            <a:endParaRPr lang="en-US" dirty="0"/>
          </a:p>
          <a:p>
            <a:r>
              <a:rPr lang="en-US" dirty="0"/>
              <a:t>We run the correlation between affordability and year numbers and found a 0.96 correlation between affordability and year. According to Cohen (1988), correlation that is larger than .50 can be considered as having a strong relationship between two variables, which in our case, means there is a strong correlation between affordability and year numbers.</a:t>
            </a:r>
          </a:p>
          <a:p>
            <a:endParaRPr lang="en-US" dirty="0"/>
          </a:p>
          <a:p>
            <a:r>
              <a:rPr lang="en-US" dirty="0"/>
              <a:t>We could run linear regression test as well, but since we only have the average affordability index for 7 years, which means 7 data points. We would run into issues with small sample size. One main issue with small sample size in running any statistical analysis is that the results' reliability is questionable and unlikely to be generalizable to the larger population.</a:t>
            </a:r>
          </a:p>
          <a:p>
            <a:endParaRPr lang="en-US" dirty="0"/>
          </a:p>
          <a:p>
            <a:r>
              <a:rPr lang="en-US" dirty="0"/>
              <a:t>Therefore, we decided to run One-Way ANOVA tests to see whether the differences in affordability across all zip codes between any two years are significant. Surprisingly, we only found significant difference comparing 2013 and 2014, also 2013 versus 2019. We have our own interpretation of why this happened, which we will cover in a next slide.</a:t>
            </a:r>
          </a:p>
        </p:txBody>
      </p:sp>
      <p:sp>
        <p:nvSpPr>
          <p:cNvPr id="4" name="Slide Number Placeholder 3"/>
          <p:cNvSpPr>
            <a:spLocks noGrp="1"/>
          </p:cNvSpPr>
          <p:nvPr>
            <p:ph type="sldNum" sz="quarter" idx="5"/>
          </p:nvPr>
        </p:nvSpPr>
        <p:spPr/>
        <p:txBody>
          <a:bodyPr/>
          <a:lstStyle/>
          <a:p>
            <a:fld id="{AFA46B99-91E3-45E3-8CCC-D422003F7CF1}" type="slidenum">
              <a:rPr lang="en-US" smtClean="0"/>
              <a:t>8</a:t>
            </a:fld>
            <a:endParaRPr lang="en-US"/>
          </a:p>
        </p:txBody>
      </p:sp>
    </p:spTree>
    <p:extLst>
      <p:ext uri="{BB962C8B-B14F-4D97-AF65-F5344CB8AC3E}">
        <p14:creationId xmlns:p14="http://schemas.microsoft.com/office/powerpoint/2010/main" val="2289184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Yingying</a:t>
            </a:r>
          </a:p>
          <a:p>
            <a:endParaRPr lang="en-US" dirty="0"/>
          </a:p>
          <a:p>
            <a:r>
              <a:rPr lang="en-US" dirty="0"/>
              <a:t>So in conclusions, our findings support our hypothesis.</a:t>
            </a:r>
          </a:p>
          <a:p>
            <a:endParaRPr lang="en-US" dirty="0"/>
          </a:p>
          <a:p>
            <a:r>
              <a:rPr lang="en-US" dirty="0"/>
              <a:t>That housing in metro-Atlanta area has become less affordable over the years, but it’s not that noticeable if we look at it year by year.</a:t>
            </a:r>
          </a:p>
          <a:p>
            <a:endParaRPr lang="en-US" dirty="0"/>
          </a:p>
          <a:p>
            <a:r>
              <a:rPr lang="en-US" dirty="0"/>
              <a:t>However, the cumulative effect is significant, suggested by the small p-value when we did one-way ANOVA test between 2013 and 2019 affordability indexes across all zip codes. A house used to only cost 3-year household income in 2013 would cost 4-year household income in 2019.</a:t>
            </a:r>
          </a:p>
          <a:p>
            <a:endParaRPr lang="en-US" dirty="0"/>
          </a:p>
          <a:p>
            <a:r>
              <a:rPr lang="en-US" dirty="0"/>
              <a:t>We like to think this phenomena as the Boiling frog tale, you wouldn’t notice the small changes, but with time, the small changes can form into a drastic one.</a:t>
            </a:r>
          </a:p>
          <a:p>
            <a:endParaRPr lang="en-US" dirty="0"/>
          </a:p>
          <a:p>
            <a:r>
              <a:rPr lang="en-US" dirty="0"/>
              <a:t>I hope I had explained our first analysis clearly. Please let us know if you have any question, otherwise, I am going to turn to Bradley to talk about how we tackle our second hypothesis. </a:t>
            </a:r>
          </a:p>
        </p:txBody>
      </p:sp>
      <p:sp>
        <p:nvSpPr>
          <p:cNvPr id="4" name="Slide Number Placeholder 3"/>
          <p:cNvSpPr>
            <a:spLocks noGrp="1"/>
          </p:cNvSpPr>
          <p:nvPr>
            <p:ph type="sldNum" sz="quarter" idx="5"/>
          </p:nvPr>
        </p:nvSpPr>
        <p:spPr/>
        <p:txBody>
          <a:bodyPr/>
          <a:lstStyle/>
          <a:p>
            <a:fld id="{AFA46B99-91E3-45E3-8CCC-D422003F7CF1}" type="slidenum">
              <a:rPr lang="en-US" smtClean="0"/>
              <a:t>9</a:t>
            </a:fld>
            <a:endParaRPr lang="en-US"/>
          </a:p>
        </p:txBody>
      </p:sp>
    </p:spTree>
    <p:extLst>
      <p:ext uri="{BB962C8B-B14F-4D97-AF65-F5344CB8AC3E}">
        <p14:creationId xmlns:p14="http://schemas.microsoft.com/office/powerpoint/2010/main" val="487530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a:xfrm>
            <a:off x="7909560" y="6409944"/>
            <a:ext cx="3703320" cy="448056"/>
          </a:xfrm>
          <a:prstGeom prst="rect">
            <a:avLst/>
          </a:prstGeom>
        </p:spPr>
        <p:txBody>
          <a:bodyPr/>
          <a:lstStyle/>
          <a:p>
            <a:fld id="{655A5808-3B61-48CC-92EF-85AC2E0DFA56}" type="datetime2">
              <a:rPr lang="en-US" smtClean="0"/>
              <a:t>Tuesday, August 3, 2021</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custDataLst>
      <p:tags r:id="rId1"/>
    </p:custDataLst>
    <p:extLst>
      <p:ext uri="{BB962C8B-B14F-4D97-AF65-F5344CB8AC3E}">
        <p14:creationId xmlns:p14="http://schemas.microsoft.com/office/powerpoint/2010/main" val="17792364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a:xfrm>
            <a:off x="7909560" y="6409944"/>
            <a:ext cx="3703320" cy="448056"/>
          </a:xfrm>
          <a:prstGeom prst="rect">
            <a:avLst/>
          </a:prstGeom>
        </p:spPr>
        <p:txBody>
          <a:bodyPr/>
          <a:lstStyle/>
          <a:p>
            <a:fld id="{735E98AF-4574-4509-BF7A-519ACD5BF826}" type="datetime2">
              <a:rPr lang="en-US" smtClean="0"/>
              <a:t>Tuesday, August 3, 2021</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7315785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a:xfrm>
            <a:off x="7909560" y="6409944"/>
            <a:ext cx="3703320" cy="448056"/>
          </a:xfrm>
          <a:prstGeom prst="rect">
            <a:avLst/>
          </a:prstGeom>
        </p:spPr>
        <p:txBody>
          <a:bodyPr/>
          <a:lstStyle/>
          <a:p>
            <a:fld id="{93DD97D4-9636-490F-85D0-E926C2B6F3B1}" type="datetime2">
              <a:rPr lang="en-US" smtClean="0"/>
              <a:t>Tuesday, August 3, 2021</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98754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a:xfrm>
            <a:off x="7909560" y="6409944"/>
            <a:ext cx="3703320" cy="448056"/>
          </a:xfrm>
          <a:prstGeom prst="rect">
            <a:avLst/>
          </a:prstGeom>
        </p:spPr>
        <p:txBody>
          <a:bodyPr/>
          <a:lstStyle/>
          <a:p>
            <a:fld id="{2F3AF3C6-0FD4-4939-991C-00DDE5C56815}" type="datetime2">
              <a:rPr lang="en-US" smtClean="0"/>
              <a:t>Tuesday, August 3, 2021</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custDataLst>
      <p:tags r:id="rId1"/>
    </p:custDataLst>
    <p:extLst>
      <p:ext uri="{BB962C8B-B14F-4D97-AF65-F5344CB8AC3E}">
        <p14:creationId xmlns:p14="http://schemas.microsoft.com/office/powerpoint/2010/main" val="531822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a:xfrm>
            <a:off x="7909560" y="6409944"/>
            <a:ext cx="3703320" cy="448056"/>
          </a:xfrm>
          <a:prstGeom prst="rect">
            <a:avLst/>
          </a:prstGeom>
        </p:spPr>
        <p:txBody>
          <a:bodyPr/>
          <a:lstStyle/>
          <a:p>
            <a:fld id="{86807482-8128-47C6-A8DD-6452B0291CFF}" type="datetime2">
              <a:rPr lang="en-US" smtClean="0"/>
              <a:t>Tuesday, August 3, 2021</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custDataLst>
      <p:tags r:id="rId1"/>
    </p:custDataLst>
    <p:extLst>
      <p:ext uri="{BB962C8B-B14F-4D97-AF65-F5344CB8AC3E}">
        <p14:creationId xmlns:p14="http://schemas.microsoft.com/office/powerpoint/2010/main" val="1451876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a:xfrm>
            <a:off x="7909560" y="6409944"/>
            <a:ext cx="3703320" cy="448056"/>
          </a:xfrm>
          <a:prstGeom prst="rect">
            <a:avLst/>
          </a:prstGeom>
        </p:spPr>
        <p:txBody>
          <a:bodyPr/>
          <a:lstStyle/>
          <a:p>
            <a:fld id="{37903F25-275E-41DE-BE3B-EBF0DB49F9B1}" type="datetime2">
              <a:rPr lang="en-US" smtClean="0"/>
              <a:t>Tuesday, August 3, 2021</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553698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a:xfrm>
            <a:off x="7909560" y="6409944"/>
            <a:ext cx="3703320" cy="448056"/>
          </a:xfrm>
          <a:prstGeom prst="rect">
            <a:avLst/>
          </a:prstGeom>
        </p:spPr>
        <p:txBody>
          <a:bodyPr/>
          <a:lstStyle/>
          <a:p>
            <a:fld id="{EE475572-4A44-4171-84AA-64D42C8050A6}" type="datetime2">
              <a:rPr lang="en-US" smtClean="0"/>
              <a:t>Tuesday, August 3, 2021</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64613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a:xfrm>
            <a:off x="7909560" y="6409944"/>
            <a:ext cx="3703320" cy="448056"/>
          </a:xfrm>
          <a:prstGeom prst="rect">
            <a:avLst/>
          </a:prstGeom>
        </p:spPr>
        <p:txBody>
          <a:bodyPr/>
          <a:lstStyle/>
          <a:p>
            <a:fld id="{C4C1612E-528E-4FD5-9E9E-E15F1108F171}" type="datetime2">
              <a:rPr lang="en-US" smtClean="0"/>
              <a:t>Tuesday, August 3, 2021</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540070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a:xfrm>
            <a:off x="7909560" y="6409944"/>
            <a:ext cx="3703320" cy="448056"/>
          </a:xfrm>
          <a:prstGeom prst="rect">
            <a:avLst/>
          </a:prstGeom>
        </p:spPr>
        <p:txBody>
          <a:bodyPr/>
          <a:lstStyle/>
          <a:p>
            <a:fld id="{D4F6D862-A06D-436F-A92E-EBAAD50B6E50}" type="datetime2">
              <a:rPr lang="en-US" smtClean="0"/>
              <a:t>Tuesday, August 3, 2021</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227354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a:xfrm>
            <a:off x="7909560" y="6409944"/>
            <a:ext cx="3703320" cy="448056"/>
          </a:xfrm>
          <a:prstGeom prst="rect">
            <a:avLst/>
          </a:prstGeom>
        </p:spPr>
        <p:txBody>
          <a:bodyPr/>
          <a:lstStyle/>
          <a:p>
            <a:fld id="{B73E0B7D-2260-4809-8F0A-9E5F3E24F169}" type="datetime2">
              <a:rPr lang="en-US" smtClean="0"/>
              <a:t>Tuesday, August 3, 2021</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148254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a:xfrm>
            <a:off x="7909560" y="6409944"/>
            <a:ext cx="3703320" cy="448056"/>
          </a:xfrm>
          <a:prstGeom prst="rect">
            <a:avLst/>
          </a:prstGeom>
        </p:spPr>
        <p:txBody>
          <a:bodyPr/>
          <a:lstStyle/>
          <a:p>
            <a:fld id="{3C8E4735-C637-46A3-94EB-AB3AC4188D2F}" type="datetime2">
              <a:rPr lang="en-US" smtClean="0"/>
              <a:t>Tuesday, August 3, 2021</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5130271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900" cap="all" spc="300" baseline="0">
                <a:solidFill>
                  <a:srgbClr val="FFFFFF"/>
                </a:solidFill>
              </a:defRPr>
            </a:lvl1pPr>
          </a:lstStyle>
          <a:p>
            <a:fld id="{AE0C963C-C1DB-4AFD-9DDC-0691666BF49B}" type="datetime2">
              <a:rPr lang="en-US" smtClean="0"/>
              <a:pPr/>
              <a:t>Tuesday, August 3, 2021</a:t>
            </a:fld>
            <a:endParaRPr lang="en-US" cap="all"/>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9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900">
                <a:solidFill>
                  <a:srgbClr val="FFFFFF"/>
                </a:solidFill>
              </a:defRPr>
            </a:lvl1pPr>
          </a:lstStyle>
          <a:p>
            <a:fld id="{C01389E6-C847-4AD0-B56D-D205B2EAB1EE}" type="slidenum">
              <a:rPr lang="en-US" smtClean="0"/>
              <a:pPr/>
              <a:t>‹#›</a:t>
            </a:fld>
            <a:endParaRPr lang="en-US" sz="800"/>
          </a:p>
        </p:txBody>
      </p:sp>
    </p:spTree>
    <p:extLst>
      <p:ext uri="{BB962C8B-B14F-4D97-AF65-F5344CB8AC3E}">
        <p14:creationId xmlns:p14="http://schemas.microsoft.com/office/powerpoint/2010/main" val="404109531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1.mp4"/><Relationship Id="rId7" Type="http://schemas.openxmlformats.org/officeDocument/2006/relationships/notesSlide" Target="../notesSlides/notesSlide1.xml"/><Relationship Id="rId2" Type="http://schemas.openxmlformats.org/officeDocument/2006/relationships/video" Target="NULL" TargetMode="External"/><Relationship Id="rId1" Type="http://schemas.openxmlformats.org/officeDocument/2006/relationships/tags" Target="../tags/tag5.xml"/><Relationship Id="rId6" Type="http://schemas.openxmlformats.org/officeDocument/2006/relationships/slideLayout" Target="../slideLayouts/slideLayout1.xml"/><Relationship Id="rId5" Type="http://schemas.microsoft.com/office/2007/relationships/media" Target="../media/media2.wma"/><Relationship Id="rId4" Type="http://schemas.openxmlformats.org/officeDocument/2006/relationships/audio" Target="NULL" TargetMode="External"/><Relationship Id="rId9"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4.xml"/><Relationship Id="rId5" Type="http://schemas.openxmlformats.org/officeDocument/2006/relationships/comments" Target="../comments/comment5.xml"/><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6.xml"/><Relationship Id="rId5" Type="http://schemas.openxmlformats.org/officeDocument/2006/relationships/comments" Target="../comments/comment6.xml"/><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7.xml"/><Relationship Id="rId4" Type="http://schemas.openxmlformats.org/officeDocument/2006/relationships/comments" Target="../comments/comment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8.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slideLayout" Target="../slideLayouts/slideLayout3.xml"/><Relationship Id="rId1" Type="http://schemas.openxmlformats.org/officeDocument/2006/relationships/tags" Target="../tags/tag19.xml"/></Relationships>
</file>

<file path=ppt/slides/_rels/slide16.xml.rels><?xml version="1.0" encoding="UTF-8" standalone="yes"?>
<Relationships xmlns="http://schemas.openxmlformats.org/package/2006/relationships"><Relationship Id="rId8" Type="http://schemas.openxmlformats.org/officeDocument/2006/relationships/hyperlink" Target="https://github.com/Yingying-Li-Data/Project_1.git" TargetMode="External"/><Relationship Id="rId3" Type="http://schemas.openxmlformats.org/officeDocument/2006/relationships/notesSlide" Target="../notesSlides/notesSlide15.xml"/><Relationship Id="rId7" Type="http://schemas.openxmlformats.org/officeDocument/2006/relationships/hyperlink" Target="https://www.youtube.com/watch?v=3TOJfg1teLA" TargetMode="External"/><Relationship Id="rId2" Type="http://schemas.openxmlformats.org/officeDocument/2006/relationships/slideLayout" Target="../slideLayouts/slideLayout2.xml"/><Relationship Id="rId1" Type="http://schemas.openxmlformats.org/officeDocument/2006/relationships/tags" Target="../tags/tag20.xml"/><Relationship Id="rId6" Type="http://schemas.openxmlformats.org/officeDocument/2006/relationships/hyperlink" Target="https://namecensus.com/igapo/zip_codes/metropolitan-areas/metro-alpha/Atlanta%20(GA)1.html" TargetMode="External"/><Relationship Id="rId5" Type="http://schemas.openxmlformats.org/officeDocument/2006/relationships/hyperlink" Target="https://www.zillow.com/research/data/" TargetMode="External"/><Relationship Id="rId4" Type="http://schemas.openxmlformats.org/officeDocument/2006/relationships/hyperlink" Target="https://data.census.gov/cedsci/" TargetMode="External"/><Relationship Id="rId9" Type="http://schemas.openxmlformats.org/officeDocument/2006/relationships/comments" Target="../comments/comment9.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comments" Target="../comments/commen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comments" Target="../comments/comment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0.xml"/><Relationship Id="rId5" Type="http://schemas.openxmlformats.org/officeDocument/2006/relationships/comments" Target="../comments/comment4.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8.jpeg"/><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3DD30EB-5EDE-4111-A90D-1CA465FAC847}"/>
              </a:ext>
            </a:extLst>
          </p:cNvPr>
          <p:cNvSpPr/>
          <p:nvPr/>
        </p:nvSpPr>
        <p:spPr>
          <a:xfrm>
            <a:off x="0" y="0"/>
            <a:ext cx="12192001" cy="686728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19FDB4D-987D-4C87-A179-9D4616AB2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Screen Recording 5">
            <a:hlinkClick r:id="" action="ppaction://media"/>
            <a:extLst>
              <a:ext uri="{FF2B5EF4-FFF2-40B4-BE49-F238E27FC236}">
                <a16:creationId xmlns:a16="http://schemas.microsoft.com/office/drawing/2014/main" id="{FD61AEB8-DDAD-445A-8A65-504C1B371B5D}"/>
              </a:ext>
            </a:extLst>
          </p:cNvPr>
          <p:cNvPicPr>
            <a:picLocks noChangeAspect="1"/>
          </p:cNvPicPr>
          <p:nvPr>
            <a:videoFile r:link="rId2"/>
            <p:extLst>
              <p:ext uri="{DAA4B4D4-6D71-4841-9C94-3DE7FCFB9230}">
                <p14:media xmlns:p14="http://schemas.microsoft.com/office/powerpoint/2010/main" r:embed="rId3">
                  <p14:trim end="18356.7936"/>
                </p14:media>
              </p:ext>
            </p:extLst>
          </p:nvPr>
        </p:nvPicPr>
        <p:blipFill rotWithShape="1">
          <a:blip r:embed="rId8"/>
          <a:srcRect l="5053" r="6245"/>
          <a:stretch>
            <a:fillRect/>
          </a:stretch>
        </p:blipFill>
        <p:spPr>
          <a:xfrm>
            <a:off x="-1" y="-1"/>
            <a:ext cx="12191980" cy="6858000"/>
          </a:xfrm>
          <a:prstGeom prst="rect">
            <a:avLst/>
          </a:prstGeom>
        </p:spPr>
      </p:pic>
      <p:sp>
        <p:nvSpPr>
          <p:cNvPr id="2" name="Title 1">
            <a:extLst>
              <a:ext uri="{FF2B5EF4-FFF2-40B4-BE49-F238E27FC236}">
                <a16:creationId xmlns:a16="http://schemas.microsoft.com/office/drawing/2014/main" id="{9A319E94-B74F-4664-AF2D-E81EA929BAD5}"/>
              </a:ext>
            </a:extLst>
          </p:cNvPr>
          <p:cNvSpPr>
            <a:spLocks noGrp="1"/>
          </p:cNvSpPr>
          <p:nvPr>
            <p:ph type="ctrTitle"/>
          </p:nvPr>
        </p:nvSpPr>
        <p:spPr>
          <a:xfrm>
            <a:off x="2496000" y="504966"/>
            <a:ext cx="7200000" cy="3043213"/>
          </a:xfrm>
        </p:spPr>
        <p:txBody>
          <a:bodyPr anchor="b">
            <a:normAutofit/>
          </a:bodyPr>
          <a:lstStyle/>
          <a:p>
            <a:r>
              <a:rPr lang="en-US">
                <a:solidFill>
                  <a:schemeClr val="bg1"/>
                </a:solidFill>
                <a:effectLst>
                  <a:outerShdw blurRad="38100" dist="38100" dir="2700000" algn="tl">
                    <a:srgbClr val="000000">
                      <a:alpha val="43137"/>
                    </a:srgbClr>
                  </a:outerShdw>
                </a:effectLst>
              </a:rPr>
              <a:t>Housing Trends in Metro Atlanta</a:t>
            </a:r>
          </a:p>
        </p:txBody>
      </p:sp>
      <p:sp>
        <p:nvSpPr>
          <p:cNvPr id="3" name="Subtitle 2">
            <a:extLst>
              <a:ext uri="{FF2B5EF4-FFF2-40B4-BE49-F238E27FC236}">
                <a16:creationId xmlns:a16="http://schemas.microsoft.com/office/drawing/2014/main" id="{FF9A49A6-1BD2-4C43-BCB8-A98A18AB2E80}"/>
              </a:ext>
            </a:extLst>
          </p:cNvPr>
          <p:cNvSpPr>
            <a:spLocks noGrp="1"/>
          </p:cNvSpPr>
          <p:nvPr>
            <p:ph type="subTitle" idx="1"/>
          </p:nvPr>
        </p:nvSpPr>
        <p:spPr>
          <a:xfrm>
            <a:off x="2950191" y="3749746"/>
            <a:ext cx="6291618" cy="2208321"/>
          </a:xfrm>
        </p:spPr>
        <p:txBody>
          <a:bodyPr anchor="t">
            <a:normAutofit/>
          </a:bodyPr>
          <a:lstStyle/>
          <a:p>
            <a:r>
              <a:rPr lang="en-US">
                <a:solidFill>
                  <a:schemeClr val="bg1"/>
                </a:solidFill>
                <a:effectLst>
                  <a:outerShdw blurRad="38100" dist="38100" dir="2700000" algn="tl">
                    <a:srgbClr val="000000">
                      <a:alpha val="43137"/>
                    </a:srgbClr>
                  </a:outerShdw>
                </a:effectLst>
              </a:rPr>
              <a:t>Presented by</a:t>
            </a:r>
          </a:p>
          <a:p>
            <a:r>
              <a:rPr lang="en-US" b="1">
                <a:solidFill>
                  <a:schemeClr val="bg1"/>
                </a:solidFill>
                <a:effectLst>
                  <a:outerShdw blurRad="38100" dist="38100" dir="2700000" algn="tl">
                    <a:srgbClr val="000000">
                      <a:alpha val="43137"/>
                    </a:srgbClr>
                  </a:outerShdw>
                </a:effectLst>
              </a:rPr>
              <a:t>Group 6 (</a:t>
            </a:r>
            <a:r>
              <a:rPr lang="en-US" b="1" err="1">
                <a:solidFill>
                  <a:schemeClr val="bg1"/>
                </a:solidFill>
                <a:effectLst>
                  <a:outerShdw blurRad="38100" dist="38100" dir="2700000" algn="tl">
                    <a:srgbClr val="000000">
                      <a:alpha val="43137"/>
                    </a:srgbClr>
                  </a:outerShdw>
                </a:effectLst>
              </a:rPr>
              <a:t>Carnotaurus</a:t>
            </a:r>
            <a:r>
              <a:rPr lang="en-US" b="1">
                <a:solidFill>
                  <a:schemeClr val="bg1"/>
                </a:solidFill>
                <a:effectLst>
                  <a:outerShdw blurRad="38100" dist="38100" dir="2700000" algn="tl">
                    <a:srgbClr val="000000">
                      <a:alpha val="43137"/>
                    </a:srgbClr>
                  </a:outerShdw>
                </a:effectLst>
              </a:rPr>
              <a:t>)</a:t>
            </a:r>
          </a:p>
          <a:p>
            <a:r>
              <a:rPr lang="en-US" b="1">
                <a:solidFill>
                  <a:schemeClr val="bg1"/>
                </a:solidFill>
                <a:effectLst>
                  <a:outerShdw blurRad="38100" dist="38100" dir="2700000" algn="tl">
                    <a:srgbClr val="000000">
                      <a:alpha val="43137"/>
                    </a:srgbClr>
                  </a:outerShdw>
                </a:effectLst>
              </a:rPr>
              <a:t>Bradley Barker</a:t>
            </a:r>
          </a:p>
          <a:p>
            <a:r>
              <a:rPr lang="en-US" b="1">
                <a:solidFill>
                  <a:schemeClr val="bg1"/>
                </a:solidFill>
                <a:effectLst>
                  <a:outerShdw blurRad="38100" dist="38100" dir="2700000" algn="tl">
                    <a:srgbClr val="000000">
                      <a:alpha val="43137"/>
                    </a:srgbClr>
                  </a:outerShdw>
                </a:effectLst>
              </a:rPr>
              <a:t>Yingying Li</a:t>
            </a:r>
          </a:p>
        </p:txBody>
      </p:sp>
      <p:pic>
        <p:nvPicPr>
          <p:cNvPr id="4" name="7.1 Project">
            <a:hlinkClick r:id="" action="ppaction://media"/>
            <a:extLst>
              <a:ext uri="{FF2B5EF4-FFF2-40B4-BE49-F238E27FC236}">
                <a16:creationId xmlns:a16="http://schemas.microsoft.com/office/drawing/2014/main" id="{AC390A7F-34D2-40E9-AC37-45D077B2DCDD}"/>
              </a:ext>
            </a:extLst>
          </p:cNvPr>
          <p:cNvPicPr>
            <a:picLocks noChangeAspect="1"/>
          </p:cNvPicPr>
          <p:nvPr>
            <a:audioFile r:link="rId4"/>
            <p:extLst>
              <p:ext uri="{DAA4B4D4-6D71-4841-9C94-3DE7FCFB9230}">
                <p14:media xmlns:p14="http://schemas.microsoft.com/office/powerpoint/2010/main" r:embed="rId5">
                  <p14:trim st="4612" end="3731"/>
                  <p14:fade out="250"/>
                </p14:media>
              </p:ext>
            </p:extLst>
          </p:nvPr>
        </p:nvPicPr>
        <p:blipFill>
          <a:blip r:embed="rId9"/>
          <a:stretch>
            <a:fillRect/>
          </a:stretch>
        </p:blipFill>
        <p:spPr>
          <a:xfrm>
            <a:off x="11254445" y="6048233"/>
            <a:ext cx="609600" cy="609600"/>
          </a:xfrm>
          <a:prstGeom prst="rect">
            <a:avLst/>
          </a:prstGeom>
        </p:spPr>
      </p:pic>
    </p:spTree>
    <p:custDataLst>
      <p:tags r:id="rId1"/>
    </p:custDataLst>
    <p:extLst>
      <p:ext uri="{BB962C8B-B14F-4D97-AF65-F5344CB8AC3E}">
        <p14:creationId xmlns:p14="http://schemas.microsoft.com/office/powerpoint/2010/main" val="772526641"/>
      </p:ext>
    </p:extLst>
  </p:cSld>
  <p:clrMapOvr>
    <a:masterClrMapping/>
  </p:clrMapOvr>
  <mc:AlternateContent xmlns:mc="http://schemas.openxmlformats.org/markup-compatibility/2006" xmlns:p14="http://schemas.microsoft.com/office/powerpoint/2010/main">
    <mc:Choice Requires="p14">
      <p:transition spd="slow" p14:dur="2000" advTm="28490"/>
    </mc:Choice>
    <mc:Fallback xmlns="">
      <p:transition spd="slow" advTm="28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134"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65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repeatCount="indefinite" fill="remove" display="0">
                  <p:stCondLst>
                    <p:cond delay="indefinite"/>
                  </p:stCondLst>
                </p:cTn>
                <p:tgtEl>
                  <p:spTgt spid="6"/>
                </p:tgtEl>
              </p:cMediaNode>
            </p:video>
            <p:audio>
              <p:cMediaNode vol="80000" showWhenStopped="0">
                <p:cTn id="12"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14179-9103-416B-8797-EF24239A6705}"/>
              </a:ext>
            </a:extLst>
          </p:cNvPr>
          <p:cNvSpPr>
            <a:spLocks noGrp="1"/>
          </p:cNvSpPr>
          <p:nvPr>
            <p:ph type="title"/>
          </p:nvPr>
        </p:nvSpPr>
        <p:spPr/>
        <p:txBody>
          <a:bodyPr anchor="t">
            <a:normAutofit/>
          </a:bodyPr>
          <a:lstStyle/>
          <a:p>
            <a:r>
              <a:rPr lang="en-US" dirty="0"/>
              <a:t>ANALYSIS-</a:t>
            </a:r>
            <a:r>
              <a:rPr lang="en-US" sz="3600" dirty="0"/>
              <a:t>Hypothesis2</a:t>
            </a:r>
            <a:br>
              <a:rPr lang="en-US" sz="3600" dirty="0"/>
            </a:br>
            <a:r>
              <a:rPr lang="en-US" sz="2000" b="0" cap="none" spc="0" dirty="0">
                <a:solidFill>
                  <a:schemeClr val="accent2"/>
                </a:solidFill>
              </a:rPr>
              <a:t>The difference in affordability is increasing over the years between areas with lower household income and areas with higher household income.</a:t>
            </a:r>
            <a:endParaRPr lang="en-US" b="0" spc="0" dirty="0">
              <a:solidFill>
                <a:schemeClr val="accent2"/>
              </a:solidFill>
            </a:endParaRPr>
          </a:p>
        </p:txBody>
      </p:sp>
      <p:sp>
        <p:nvSpPr>
          <p:cNvPr id="7" name="Content Placeholder 6">
            <a:extLst>
              <a:ext uri="{FF2B5EF4-FFF2-40B4-BE49-F238E27FC236}">
                <a16:creationId xmlns:a16="http://schemas.microsoft.com/office/drawing/2014/main" id="{DDB2FEE1-DD33-48D6-8EC5-8BA8447373C5}"/>
              </a:ext>
            </a:extLst>
          </p:cNvPr>
          <p:cNvSpPr>
            <a:spLocks noGrp="1"/>
          </p:cNvSpPr>
          <p:nvPr>
            <p:ph idx="1"/>
          </p:nvPr>
        </p:nvSpPr>
        <p:spPr>
          <a:xfrm>
            <a:off x="1371600" y="2657475"/>
            <a:ext cx="7812000" cy="2402586"/>
          </a:xfrm>
        </p:spPr>
        <p:txBody>
          <a:bodyPr>
            <a:normAutofit fontScale="92500"/>
          </a:bodyPr>
          <a:lstStyle/>
          <a:p>
            <a:r>
              <a:rPr lang="en-US"/>
              <a:t>Define Higher and Lower Household Income ZIP codes</a:t>
            </a:r>
          </a:p>
          <a:p>
            <a:pPr lvl="1"/>
            <a:r>
              <a:rPr lang="en-US" b="1">
                <a:solidFill>
                  <a:schemeClr val="accent1"/>
                </a:solidFill>
              </a:rPr>
              <a:t>Higher Income:</a:t>
            </a:r>
            <a:r>
              <a:rPr lang="en-US"/>
              <a:t> If the household income in a ZIP code is </a:t>
            </a:r>
            <a:r>
              <a:rPr lang="en-US" b="1"/>
              <a:t>greater</a:t>
            </a:r>
            <a:r>
              <a:rPr lang="en-US"/>
              <a:t> </a:t>
            </a:r>
            <a:r>
              <a:rPr lang="en-US" b="1"/>
              <a:t>than</a:t>
            </a:r>
            <a:r>
              <a:rPr lang="en-US"/>
              <a:t> </a:t>
            </a:r>
            <a:r>
              <a:rPr lang="en-US" b="1"/>
              <a:t>or equal to</a:t>
            </a:r>
            <a:r>
              <a:rPr lang="en-US"/>
              <a:t> median household income across all ZIP codes.</a:t>
            </a:r>
          </a:p>
          <a:p>
            <a:pPr lvl="1"/>
            <a:r>
              <a:rPr lang="en-US" b="1">
                <a:solidFill>
                  <a:schemeClr val="accent4"/>
                </a:solidFill>
              </a:rPr>
              <a:t>Lower Income: </a:t>
            </a:r>
            <a:r>
              <a:rPr lang="en-US"/>
              <a:t>If the household income in a ZIP code is </a:t>
            </a:r>
            <a:r>
              <a:rPr lang="en-US" b="1"/>
              <a:t>less</a:t>
            </a:r>
            <a:r>
              <a:rPr lang="en-US"/>
              <a:t> </a:t>
            </a:r>
            <a:r>
              <a:rPr lang="en-US" b="1"/>
              <a:t>than</a:t>
            </a:r>
            <a:r>
              <a:rPr lang="en-US"/>
              <a:t> median household income across all ZIP codes.</a:t>
            </a:r>
          </a:p>
        </p:txBody>
      </p:sp>
      <p:grpSp>
        <p:nvGrpSpPr>
          <p:cNvPr id="16" name="Group 15">
            <a:extLst>
              <a:ext uri="{FF2B5EF4-FFF2-40B4-BE49-F238E27FC236}">
                <a16:creationId xmlns:a16="http://schemas.microsoft.com/office/drawing/2014/main" id="{C4144688-F3AE-4A68-8CB6-6F4A2396775B}"/>
              </a:ext>
            </a:extLst>
          </p:cNvPr>
          <p:cNvGrpSpPr/>
          <p:nvPr/>
        </p:nvGrpSpPr>
        <p:grpSpPr>
          <a:xfrm>
            <a:off x="9438772" y="2029968"/>
            <a:ext cx="2281631" cy="3657600"/>
            <a:chOff x="9715500" y="2029968"/>
            <a:chExt cx="2281631" cy="3657600"/>
          </a:xfrm>
        </p:grpSpPr>
        <p:pic>
          <p:nvPicPr>
            <p:cNvPr id="10" name="Content Placeholder 6" descr="Chart, box and whisker chart&#10;&#10;Description automatically generated">
              <a:extLst>
                <a:ext uri="{FF2B5EF4-FFF2-40B4-BE49-F238E27FC236}">
                  <a16:creationId xmlns:a16="http://schemas.microsoft.com/office/drawing/2014/main" id="{019DC688-D838-4143-A54F-70415D90976E}"/>
                </a:ext>
              </a:extLst>
            </p:cNvPr>
            <p:cNvPicPr>
              <a:picLocks noChangeAspect="1"/>
            </p:cNvPicPr>
            <p:nvPr/>
          </p:nvPicPr>
          <p:blipFill rotWithShape="1">
            <a:blip r:embed="rId4">
              <a:extLst>
                <a:ext uri="{28A0092B-C50C-407E-A947-70E740481C1C}">
                  <a14:useLocalDpi xmlns:a14="http://schemas.microsoft.com/office/drawing/2010/main" val="0"/>
                </a:ext>
              </a:extLst>
            </a:blip>
            <a:srcRect l="11680" r="79405"/>
            <a:stretch/>
          </p:blipFill>
          <p:spPr>
            <a:xfrm>
              <a:off x="9715500" y="2029968"/>
              <a:ext cx="491490" cy="3657600"/>
            </a:xfrm>
            <a:prstGeom prst="rect">
              <a:avLst/>
            </a:prstGeom>
          </p:spPr>
        </p:pic>
        <p:sp>
          <p:nvSpPr>
            <p:cNvPr id="8" name="Right Brace 7">
              <a:extLst>
                <a:ext uri="{FF2B5EF4-FFF2-40B4-BE49-F238E27FC236}">
                  <a16:creationId xmlns:a16="http://schemas.microsoft.com/office/drawing/2014/main" id="{E922FAA2-D62C-43D7-9F6D-7E731AB04DF8}"/>
                </a:ext>
              </a:extLst>
            </p:cNvPr>
            <p:cNvSpPr/>
            <p:nvPr/>
          </p:nvSpPr>
          <p:spPr>
            <a:xfrm>
              <a:off x="10337074" y="2395728"/>
              <a:ext cx="144236" cy="223723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Right Brace 11">
              <a:extLst>
                <a:ext uri="{FF2B5EF4-FFF2-40B4-BE49-F238E27FC236}">
                  <a16:creationId xmlns:a16="http://schemas.microsoft.com/office/drawing/2014/main" id="{C2E487F7-9C81-43F7-9455-517BEE8DFBD3}"/>
                </a:ext>
              </a:extLst>
            </p:cNvPr>
            <p:cNvSpPr/>
            <p:nvPr/>
          </p:nvSpPr>
          <p:spPr>
            <a:xfrm>
              <a:off x="10337074" y="4632960"/>
              <a:ext cx="144236" cy="518160"/>
            </a:xfrm>
            <a:prstGeom prst="rightBrace">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5"/>
                </a:solidFill>
              </a:endParaRPr>
            </a:p>
          </p:txBody>
        </p:sp>
        <p:sp>
          <p:nvSpPr>
            <p:cNvPr id="14" name="TextBox 13">
              <a:extLst>
                <a:ext uri="{FF2B5EF4-FFF2-40B4-BE49-F238E27FC236}">
                  <a16:creationId xmlns:a16="http://schemas.microsoft.com/office/drawing/2014/main" id="{5DEEC15B-F469-4945-8FED-3552CE4DD505}"/>
                </a:ext>
              </a:extLst>
            </p:cNvPr>
            <p:cNvSpPr txBox="1"/>
            <p:nvPr/>
          </p:nvSpPr>
          <p:spPr>
            <a:xfrm>
              <a:off x="10611394" y="3345067"/>
              <a:ext cx="1385737" cy="338554"/>
            </a:xfrm>
            <a:prstGeom prst="rect">
              <a:avLst/>
            </a:prstGeom>
            <a:noFill/>
          </p:spPr>
          <p:txBody>
            <a:bodyPr wrap="square">
              <a:spAutoFit/>
            </a:bodyPr>
            <a:lstStyle/>
            <a:p>
              <a:r>
                <a:rPr lang="en-US" sz="1600">
                  <a:solidFill>
                    <a:schemeClr val="accent1"/>
                  </a:solidFill>
                </a:rPr>
                <a:t>Higher Income</a:t>
              </a:r>
              <a:endParaRPr lang="en-US" sz="1600"/>
            </a:p>
          </p:txBody>
        </p:sp>
        <p:sp>
          <p:nvSpPr>
            <p:cNvPr id="15" name="TextBox 14">
              <a:extLst>
                <a:ext uri="{FF2B5EF4-FFF2-40B4-BE49-F238E27FC236}">
                  <a16:creationId xmlns:a16="http://schemas.microsoft.com/office/drawing/2014/main" id="{4A057B1C-C07B-45B6-9873-BDAFD0534CB6}"/>
                </a:ext>
              </a:extLst>
            </p:cNvPr>
            <p:cNvSpPr txBox="1"/>
            <p:nvPr/>
          </p:nvSpPr>
          <p:spPr>
            <a:xfrm>
              <a:off x="10611394" y="4722763"/>
              <a:ext cx="1385737" cy="338554"/>
            </a:xfrm>
            <a:prstGeom prst="rect">
              <a:avLst/>
            </a:prstGeom>
            <a:noFill/>
          </p:spPr>
          <p:txBody>
            <a:bodyPr wrap="square">
              <a:spAutoFit/>
            </a:bodyPr>
            <a:lstStyle/>
            <a:p>
              <a:r>
                <a:rPr lang="en-US" sz="1600">
                  <a:solidFill>
                    <a:schemeClr val="accent4"/>
                  </a:solidFill>
                </a:rPr>
                <a:t>Lower Income</a:t>
              </a:r>
            </a:p>
          </p:txBody>
        </p:sp>
      </p:grpSp>
    </p:spTree>
    <p:custDataLst>
      <p:tags r:id="rId1"/>
    </p:custDataLst>
    <p:extLst>
      <p:ext uri="{BB962C8B-B14F-4D97-AF65-F5344CB8AC3E}">
        <p14:creationId xmlns:p14="http://schemas.microsoft.com/office/powerpoint/2010/main" val="1918264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14179-9103-416B-8797-EF24239A6705}"/>
              </a:ext>
            </a:extLst>
          </p:cNvPr>
          <p:cNvSpPr>
            <a:spLocks noGrp="1"/>
          </p:cNvSpPr>
          <p:nvPr>
            <p:ph type="title"/>
          </p:nvPr>
        </p:nvSpPr>
        <p:spPr/>
        <p:txBody>
          <a:bodyPr anchor="t">
            <a:normAutofit/>
          </a:bodyPr>
          <a:lstStyle/>
          <a:p>
            <a:r>
              <a:rPr lang="en-US" dirty="0"/>
              <a:t>ANALYSIS-</a:t>
            </a:r>
            <a:r>
              <a:rPr lang="en-US" sz="3600" dirty="0"/>
              <a:t>Hypothesis2</a:t>
            </a:r>
            <a:br>
              <a:rPr lang="en-US" sz="3600" dirty="0"/>
            </a:br>
            <a:r>
              <a:rPr lang="en-US" sz="2000" b="0" cap="none" spc="0" dirty="0">
                <a:solidFill>
                  <a:schemeClr val="accent2"/>
                </a:solidFill>
              </a:rPr>
              <a:t>The difference in affordability is increasing over the years between areas with lower household income and areas with higher household income.</a:t>
            </a:r>
            <a:endParaRPr lang="en-US" b="0" spc="0" dirty="0">
              <a:solidFill>
                <a:schemeClr val="accent2"/>
              </a:solidFill>
            </a:endParaRPr>
          </a:p>
        </p:txBody>
      </p:sp>
      <p:sp>
        <p:nvSpPr>
          <p:cNvPr id="11" name="TextBox 10">
            <a:extLst>
              <a:ext uri="{FF2B5EF4-FFF2-40B4-BE49-F238E27FC236}">
                <a16:creationId xmlns:a16="http://schemas.microsoft.com/office/drawing/2014/main" id="{524FA8F8-0066-43AA-B89D-B0D3450B2EE9}"/>
              </a:ext>
            </a:extLst>
          </p:cNvPr>
          <p:cNvSpPr txBox="1"/>
          <p:nvPr/>
        </p:nvSpPr>
        <p:spPr>
          <a:xfrm>
            <a:off x="7092314" y="3700830"/>
            <a:ext cx="4394835" cy="646331"/>
          </a:xfrm>
          <a:prstGeom prst="rect">
            <a:avLst/>
          </a:prstGeom>
          <a:noFill/>
        </p:spPr>
        <p:txBody>
          <a:bodyPr wrap="square" rtlCol="0">
            <a:spAutoFit/>
          </a:bodyPr>
          <a:lstStyle/>
          <a:p>
            <a:r>
              <a:rPr lang="en-US"/>
              <a:t>Line chart of affordability indexes for higher and lower household income over the years.</a:t>
            </a:r>
          </a:p>
        </p:txBody>
      </p:sp>
      <p:pic>
        <p:nvPicPr>
          <p:cNvPr id="6" name="Picture 5" descr="Chart, line chart&#10;&#10;Description automatically generated">
            <a:extLst>
              <a:ext uri="{FF2B5EF4-FFF2-40B4-BE49-F238E27FC236}">
                <a16:creationId xmlns:a16="http://schemas.microsoft.com/office/drawing/2014/main" id="{055305A2-59F1-4A1F-9B03-9AFFCC81C8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0" y="2195195"/>
            <a:ext cx="5486400" cy="3657600"/>
          </a:xfrm>
          <a:prstGeom prst="rect">
            <a:avLst/>
          </a:prstGeom>
        </p:spPr>
      </p:pic>
    </p:spTree>
    <p:custDataLst>
      <p:tags r:id="rId1"/>
    </p:custDataLst>
    <p:extLst>
      <p:ext uri="{BB962C8B-B14F-4D97-AF65-F5344CB8AC3E}">
        <p14:creationId xmlns:p14="http://schemas.microsoft.com/office/powerpoint/2010/main" val="21146448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14179-9103-416B-8797-EF24239A6705}"/>
              </a:ext>
            </a:extLst>
          </p:cNvPr>
          <p:cNvSpPr>
            <a:spLocks noGrp="1"/>
          </p:cNvSpPr>
          <p:nvPr>
            <p:ph type="title"/>
          </p:nvPr>
        </p:nvSpPr>
        <p:spPr>
          <a:xfrm>
            <a:off x="1371600" y="795528"/>
            <a:ext cx="8446168" cy="1234440"/>
          </a:xfrm>
        </p:spPr>
        <p:txBody>
          <a:bodyPr anchor="t">
            <a:normAutofit fontScale="90000"/>
          </a:bodyPr>
          <a:lstStyle/>
          <a:p>
            <a:r>
              <a:rPr lang="en-US" sz="4000" dirty="0"/>
              <a:t>CONCLUSION-Hypothesis2</a:t>
            </a:r>
            <a:br>
              <a:rPr lang="en-US" sz="5400" dirty="0"/>
            </a:br>
            <a:r>
              <a:rPr lang="en-US" sz="2200" b="0" cap="none" spc="0" dirty="0">
                <a:solidFill>
                  <a:schemeClr val="accent2"/>
                </a:solidFill>
              </a:rPr>
              <a:t>The difference in affordability is increasing over the years between areas with lower household income and areas with higher household income.</a:t>
            </a:r>
            <a:endParaRPr lang="en-US" sz="2200" dirty="0"/>
          </a:p>
        </p:txBody>
      </p:sp>
      <p:sp>
        <p:nvSpPr>
          <p:cNvPr id="3" name="Content Placeholder 2">
            <a:extLst>
              <a:ext uri="{FF2B5EF4-FFF2-40B4-BE49-F238E27FC236}">
                <a16:creationId xmlns:a16="http://schemas.microsoft.com/office/drawing/2014/main" id="{8809B8BF-46DA-4AF3-9CED-84BA7B200C48}"/>
              </a:ext>
            </a:extLst>
          </p:cNvPr>
          <p:cNvSpPr>
            <a:spLocks noGrp="1"/>
          </p:cNvSpPr>
          <p:nvPr>
            <p:ph idx="1"/>
          </p:nvPr>
        </p:nvSpPr>
        <p:spPr>
          <a:xfrm>
            <a:off x="1371600" y="2897327"/>
            <a:ext cx="10241280" cy="1588770"/>
          </a:xfrm>
        </p:spPr>
        <p:txBody>
          <a:bodyPr/>
          <a:lstStyle/>
          <a:p>
            <a:r>
              <a:rPr lang="en-US"/>
              <a:t>Housing has become </a:t>
            </a:r>
            <a:r>
              <a:rPr lang="en-US" b="1">
                <a:solidFill>
                  <a:schemeClr val="accent1"/>
                </a:solidFill>
              </a:rPr>
              <a:t>less affordable for both </a:t>
            </a:r>
            <a:r>
              <a:rPr lang="en-US"/>
              <a:t>higher and lower income families.</a:t>
            </a:r>
            <a:endParaRPr lang="en-US" b="1">
              <a:solidFill>
                <a:schemeClr val="accent1"/>
              </a:solidFill>
            </a:endParaRPr>
          </a:p>
          <a:p>
            <a:pPr>
              <a:buClr>
                <a:schemeClr val="tx1"/>
              </a:buClr>
            </a:pPr>
            <a:r>
              <a:rPr lang="en-US" b="1">
                <a:solidFill>
                  <a:schemeClr val="accent1"/>
                </a:solidFill>
              </a:rPr>
              <a:t>Lower Income families are more affected </a:t>
            </a:r>
            <a:r>
              <a:rPr lang="en-US"/>
              <a:t>by the housing price increase as housing affordability decreased at a greater rate for them.</a:t>
            </a:r>
          </a:p>
        </p:txBody>
      </p:sp>
      <p:pic>
        <p:nvPicPr>
          <p:cNvPr id="1026" name="Picture 2" descr="Approved and rejected icon Royalty Free Vector Image">
            <a:extLst>
              <a:ext uri="{FF2B5EF4-FFF2-40B4-BE49-F238E27FC236}">
                <a16:creationId xmlns:a16="http://schemas.microsoft.com/office/drawing/2014/main" id="{10D8AA8F-5C96-41FE-99D9-FD26C834338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743" t="11466" r="50000" b="22334"/>
          <a:stretch/>
        </p:blipFill>
        <p:spPr bwMode="auto">
          <a:xfrm rot="21383590">
            <a:off x="9855620" y="795528"/>
            <a:ext cx="986226" cy="123444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840223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 calcmode="lin" valueType="num">
                                      <p:cBhvr>
                                        <p:cTn id="9" dur="500" fill="hold"/>
                                        <p:tgtEl>
                                          <p:spTgt spid="1026"/>
                                        </p:tgtEl>
                                        <p:attrNameLst>
                                          <p:attrName>style.rotation</p:attrName>
                                        </p:attrNameLst>
                                      </p:cBhvr>
                                      <p:tavLst>
                                        <p:tav tm="0">
                                          <p:val>
                                            <p:fltVal val="90"/>
                                          </p:val>
                                        </p:tav>
                                        <p:tav tm="100000">
                                          <p:val>
                                            <p:fltVal val="0"/>
                                          </p:val>
                                        </p:tav>
                                      </p:tavLst>
                                    </p:anim>
                                    <p:animEffect transition="in" filter="fade">
                                      <p:cBhvr>
                                        <p:cTn id="10" dur="500"/>
                                        <p:tgtEl>
                                          <p:spTgt spid="1026"/>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14179-9103-416B-8797-EF24239A6705}"/>
              </a:ext>
            </a:extLst>
          </p:cNvPr>
          <p:cNvSpPr>
            <a:spLocks noGrp="1"/>
          </p:cNvSpPr>
          <p:nvPr>
            <p:ph type="title"/>
          </p:nvPr>
        </p:nvSpPr>
        <p:spPr>
          <a:xfrm>
            <a:off x="1371600" y="795528"/>
            <a:ext cx="10241280" cy="553998"/>
          </a:xfrm>
        </p:spPr>
        <p:txBody>
          <a:bodyPr anchor="t">
            <a:spAutoFit/>
          </a:bodyPr>
          <a:lstStyle/>
          <a:p>
            <a:r>
              <a:rPr lang="en-US"/>
              <a:t>WAY FORWARD</a:t>
            </a:r>
          </a:p>
        </p:txBody>
      </p:sp>
      <p:sp>
        <p:nvSpPr>
          <p:cNvPr id="3" name="Content Placeholder 2">
            <a:extLst>
              <a:ext uri="{FF2B5EF4-FFF2-40B4-BE49-F238E27FC236}">
                <a16:creationId xmlns:a16="http://schemas.microsoft.com/office/drawing/2014/main" id="{8809B8BF-46DA-4AF3-9CED-84BA7B200C48}"/>
              </a:ext>
            </a:extLst>
          </p:cNvPr>
          <p:cNvSpPr>
            <a:spLocks noGrp="1"/>
          </p:cNvSpPr>
          <p:nvPr>
            <p:ph idx="1"/>
          </p:nvPr>
        </p:nvSpPr>
        <p:spPr>
          <a:xfrm>
            <a:off x="1371600" y="1592254"/>
            <a:ext cx="10241280" cy="4411628"/>
          </a:xfrm>
        </p:spPr>
        <p:txBody>
          <a:bodyPr>
            <a:normAutofit fontScale="92500"/>
          </a:bodyPr>
          <a:lstStyle/>
          <a:p>
            <a:pPr>
              <a:lnSpc>
                <a:spcPct val="100000"/>
              </a:lnSpc>
              <a:spcBef>
                <a:spcPts val="600"/>
              </a:spcBef>
            </a:pPr>
            <a:r>
              <a:rPr lang="en-US" b="1" dirty="0">
                <a:solidFill>
                  <a:schemeClr val="accent1"/>
                </a:solidFill>
              </a:rPr>
              <a:t>Limitations &amp; Considerations</a:t>
            </a:r>
          </a:p>
          <a:p>
            <a:pPr lvl="1">
              <a:lnSpc>
                <a:spcPct val="100000"/>
              </a:lnSpc>
              <a:spcBef>
                <a:spcPts val="0"/>
              </a:spcBef>
              <a:spcAft>
                <a:spcPts val="300"/>
              </a:spcAft>
            </a:pPr>
            <a:r>
              <a:rPr lang="en-US" dirty="0"/>
              <a:t>Single Family Housing only</a:t>
            </a:r>
          </a:p>
          <a:p>
            <a:pPr lvl="1">
              <a:lnSpc>
                <a:spcPct val="100000"/>
              </a:lnSpc>
              <a:spcBef>
                <a:spcPts val="0"/>
              </a:spcBef>
              <a:spcAft>
                <a:spcPts val="300"/>
              </a:spcAft>
            </a:pPr>
            <a:r>
              <a:rPr lang="en-US" dirty="0"/>
              <a:t>Census data is available only up to 2019</a:t>
            </a:r>
          </a:p>
          <a:p>
            <a:pPr>
              <a:lnSpc>
                <a:spcPct val="100000"/>
              </a:lnSpc>
              <a:spcBef>
                <a:spcPts val="600"/>
              </a:spcBef>
            </a:pPr>
            <a:r>
              <a:rPr lang="en-US" b="1" dirty="0">
                <a:solidFill>
                  <a:schemeClr val="accent1"/>
                </a:solidFill>
              </a:rPr>
              <a:t>Business Implications</a:t>
            </a:r>
          </a:p>
          <a:p>
            <a:pPr lvl="1">
              <a:lnSpc>
                <a:spcPct val="100000"/>
              </a:lnSpc>
              <a:spcBef>
                <a:spcPts val="0"/>
              </a:spcBef>
              <a:spcAft>
                <a:spcPts val="300"/>
              </a:spcAft>
            </a:pPr>
            <a:r>
              <a:rPr lang="en-US" dirty="0"/>
              <a:t>Now is the time to invest, since housing is getting less and less affordable.</a:t>
            </a:r>
          </a:p>
          <a:p>
            <a:pPr lvl="1">
              <a:lnSpc>
                <a:spcPct val="100000"/>
              </a:lnSpc>
              <a:spcBef>
                <a:spcPts val="0"/>
              </a:spcBef>
              <a:spcAft>
                <a:spcPts val="300"/>
              </a:spcAft>
            </a:pPr>
            <a:r>
              <a:rPr lang="en-US" dirty="0"/>
              <a:t>If you want to invest in a Lower Income ZIP code, invest now. If you want to invest in a Higher Income ZIP code, you can likely wait since the market has stabilized already.</a:t>
            </a:r>
          </a:p>
          <a:p>
            <a:pPr>
              <a:lnSpc>
                <a:spcPct val="100000"/>
              </a:lnSpc>
              <a:spcBef>
                <a:spcPts val="600"/>
              </a:spcBef>
            </a:pPr>
            <a:r>
              <a:rPr lang="en-US" b="1" dirty="0">
                <a:solidFill>
                  <a:schemeClr val="accent1"/>
                </a:solidFill>
              </a:rPr>
              <a:t>Next steps</a:t>
            </a:r>
          </a:p>
          <a:p>
            <a:pPr lvl="1">
              <a:lnSpc>
                <a:spcPct val="100000"/>
              </a:lnSpc>
              <a:spcBef>
                <a:spcPts val="0"/>
              </a:spcBef>
              <a:spcAft>
                <a:spcPts val="300"/>
              </a:spcAft>
            </a:pPr>
            <a:r>
              <a:rPr lang="en-US" dirty="0"/>
              <a:t>Update results with 2020 and 2021 census data</a:t>
            </a:r>
          </a:p>
          <a:p>
            <a:pPr lvl="1">
              <a:lnSpc>
                <a:spcPct val="100000"/>
              </a:lnSpc>
              <a:spcBef>
                <a:spcPts val="0"/>
              </a:spcBef>
              <a:spcAft>
                <a:spcPts val="300"/>
              </a:spcAft>
            </a:pPr>
            <a:r>
              <a:rPr lang="en-US" dirty="0"/>
              <a:t>Apply the same research methodology to other metro areas</a:t>
            </a:r>
          </a:p>
          <a:p>
            <a:pPr lvl="1">
              <a:lnSpc>
                <a:spcPct val="100000"/>
              </a:lnSpc>
              <a:spcBef>
                <a:spcPts val="0"/>
              </a:spcBef>
              <a:spcAft>
                <a:spcPts val="300"/>
              </a:spcAft>
            </a:pPr>
            <a:r>
              <a:rPr lang="en-US" dirty="0"/>
              <a:t>Take into consideration of other variables (e.g., population density, migration, business development)</a:t>
            </a:r>
          </a:p>
        </p:txBody>
      </p:sp>
    </p:spTree>
    <p:custDataLst>
      <p:tags r:id="rId1"/>
    </p:custDataLst>
    <p:extLst>
      <p:ext uri="{BB962C8B-B14F-4D97-AF65-F5344CB8AC3E}">
        <p14:creationId xmlns:p14="http://schemas.microsoft.com/office/powerpoint/2010/main" val="3373896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146C6C-D5E8-4D75-9050-14980DFF6B56}"/>
              </a:ext>
            </a:extLst>
          </p:cNvPr>
          <p:cNvPicPr>
            <a:picLocks noChangeAspect="1"/>
          </p:cNvPicPr>
          <p:nvPr/>
        </p:nvPicPr>
        <p:blipFill>
          <a:blip r:embed="rId4"/>
          <a:stretch>
            <a:fillRect/>
          </a:stretch>
        </p:blipFill>
        <p:spPr>
          <a:xfrm>
            <a:off x="0" y="0"/>
            <a:ext cx="12192000" cy="6857999"/>
          </a:xfrm>
          <a:prstGeom prst="rect">
            <a:avLst/>
          </a:prstGeom>
        </p:spPr>
      </p:pic>
      <p:sp>
        <p:nvSpPr>
          <p:cNvPr id="2" name="Title 1">
            <a:extLst>
              <a:ext uri="{FF2B5EF4-FFF2-40B4-BE49-F238E27FC236}">
                <a16:creationId xmlns:a16="http://schemas.microsoft.com/office/drawing/2014/main" id="{9A319E94-B74F-4664-AF2D-E81EA929BAD5}"/>
              </a:ext>
            </a:extLst>
          </p:cNvPr>
          <p:cNvSpPr>
            <a:spLocks noGrp="1"/>
          </p:cNvSpPr>
          <p:nvPr>
            <p:ph type="ctrTitle"/>
          </p:nvPr>
        </p:nvSpPr>
        <p:spPr>
          <a:xfrm>
            <a:off x="2496000" y="1907394"/>
            <a:ext cx="7200000" cy="3043213"/>
          </a:xfrm>
        </p:spPr>
        <p:txBody>
          <a:bodyPr anchor="ctr">
            <a:normAutofit/>
          </a:bodyPr>
          <a:lstStyle/>
          <a:p>
            <a:r>
              <a:rPr lang="en-US" sz="8800">
                <a:solidFill>
                  <a:schemeClr val="bg1"/>
                </a:solidFill>
                <a:effectLst>
                  <a:outerShdw blurRad="38100" dist="38100" dir="2700000" algn="tl">
                    <a:srgbClr val="000000">
                      <a:alpha val="43137"/>
                    </a:srgbClr>
                  </a:outerShdw>
                </a:effectLst>
              </a:rPr>
              <a:t>Questions?</a:t>
            </a:r>
          </a:p>
        </p:txBody>
      </p:sp>
      <p:pic>
        <p:nvPicPr>
          <p:cNvPr id="1026" name="Picture 2" descr="Jurassic World Wild Chompin&amp;#39; Carnotaurus Toro">
            <a:extLst>
              <a:ext uri="{FF2B5EF4-FFF2-40B4-BE49-F238E27FC236}">
                <a16:creationId xmlns:a16="http://schemas.microsoft.com/office/drawing/2014/main" id="{D69C6376-C4B9-4358-9F8D-99C70AC50132}"/>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2750" b="92500" l="9500" r="93750">
                        <a14:foregroundMark x1="54167" y1="6833" x2="52500" y2="5417"/>
                        <a14:foregroundMark x1="52833" y1="5167" x2="62083" y2="8083"/>
                        <a14:foregroundMark x1="62083" y1="8083" x2="68000" y2="7833"/>
                        <a14:foregroundMark x1="67167" y1="6250" x2="79000" y2="4000"/>
                        <a14:foregroundMark x1="79000" y1="4000" x2="80500" y2="5833"/>
                        <a14:foregroundMark x1="80417" y1="2833" x2="78750" y2="5250"/>
                        <a14:foregroundMark x1="87250" y1="13417" x2="92083" y2="25583"/>
                        <a14:foregroundMark x1="92083" y1="25583" x2="90500" y2="31667"/>
                        <a14:foregroundMark x1="64250" y1="18750" x2="64333" y2="19583"/>
                        <a14:foregroundMark x1="64333" y1="19583" x2="64333" y2="19583"/>
                        <a14:foregroundMark x1="9583" y1="71167" x2="10917" y2="66750"/>
                        <a14:foregroundMark x1="37083" y1="92333" x2="55083" y2="92500"/>
                        <a14:foregroundMark x1="55083" y1="92500" x2="58833" y2="90667"/>
                        <a14:foregroundMark x1="85250" y1="9500" x2="88833" y2="13083"/>
                        <a14:foregroundMark x1="85500" y1="9750" x2="84500" y2="9167"/>
                        <a14:foregroundMark x1="88667" y1="12583" x2="82917" y2="8417"/>
                        <a14:foregroundMark x1="82917" y1="8417" x2="82667" y2="8333"/>
                        <a14:foregroundMark x1="80500" y1="6833" x2="86917" y2="10333"/>
                        <a14:foregroundMark x1="86917" y1="10333" x2="93750" y2="19583"/>
                      </a14:backgroundRemoval>
                    </a14:imgEffect>
                  </a14:imgLayer>
                </a14:imgProps>
              </a:ext>
              <a:ext uri="{28A0092B-C50C-407E-A947-70E740481C1C}">
                <a14:useLocalDpi xmlns:a14="http://schemas.microsoft.com/office/drawing/2010/main" val="0"/>
              </a:ext>
            </a:extLst>
          </a:blip>
          <a:srcRect/>
          <a:stretch>
            <a:fillRect/>
          </a:stretch>
        </p:blipFill>
        <p:spPr bwMode="auto">
          <a:xfrm>
            <a:off x="8757780" y="3562079"/>
            <a:ext cx="2998365" cy="2998365"/>
          </a:xfrm>
          <a:prstGeom prst="rect">
            <a:avLst/>
          </a:prstGeom>
          <a:noFill/>
          <a:effectLst>
            <a:outerShdw blurRad="50800" dist="50800" dir="5400000" algn="ctr" rotWithShape="0">
              <a:schemeClr val="bg1"/>
            </a:outerShdw>
          </a:effectLst>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4876961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260D4FB-9F0E-43D8-ACC5-7BD8A55E0FFB}"/>
              </a:ext>
            </a:extLst>
          </p:cNvPr>
          <p:cNvSpPr>
            <a:spLocks noGrp="1"/>
          </p:cNvSpPr>
          <p:nvPr>
            <p:ph type="title"/>
          </p:nvPr>
        </p:nvSpPr>
        <p:spPr/>
        <p:txBody>
          <a:bodyPr/>
          <a:lstStyle/>
          <a:p>
            <a:r>
              <a:rPr lang="en-US"/>
              <a:t>Appendix</a:t>
            </a:r>
          </a:p>
        </p:txBody>
      </p:sp>
      <p:sp>
        <p:nvSpPr>
          <p:cNvPr id="5" name="Text Placeholder 4">
            <a:extLst>
              <a:ext uri="{FF2B5EF4-FFF2-40B4-BE49-F238E27FC236}">
                <a16:creationId xmlns:a16="http://schemas.microsoft.com/office/drawing/2014/main" id="{7B29BD45-234B-45F7-9A72-0514315EF4B8}"/>
              </a:ext>
            </a:extLst>
          </p:cNvPr>
          <p:cNvSpPr>
            <a:spLocks noGrp="1"/>
          </p:cNvSpPr>
          <p:nvPr>
            <p:ph type="body" idx="1"/>
          </p:nvPr>
        </p:nvSpPr>
        <p:spPr/>
        <p:txBody>
          <a:bodyPr/>
          <a:lstStyle/>
          <a:p>
            <a:r>
              <a:rPr lang="en-US"/>
              <a:t>RESOURCES</a:t>
            </a:r>
          </a:p>
        </p:txBody>
      </p:sp>
    </p:spTree>
    <p:custDataLst>
      <p:tags r:id="rId1"/>
    </p:custDataLst>
    <p:extLst>
      <p:ext uri="{BB962C8B-B14F-4D97-AF65-F5344CB8AC3E}">
        <p14:creationId xmlns:p14="http://schemas.microsoft.com/office/powerpoint/2010/main" val="18990812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D6B42-F840-4186-AE80-908A67D39E0E}"/>
              </a:ext>
            </a:extLst>
          </p:cNvPr>
          <p:cNvSpPr>
            <a:spLocks noGrp="1"/>
          </p:cNvSpPr>
          <p:nvPr>
            <p:ph type="title"/>
          </p:nvPr>
        </p:nvSpPr>
        <p:spPr>
          <a:xfrm>
            <a:off x="1371600" y="795528"/>
            <a:ext cx="10241280" cy="553998"/>
          </a:xfrm>
        </p:spPr>
        <p:txBody>
          <a:bodyPr anchor="t">
            <a:spAutoFit/>
          </a:bodyPr>
          <a:lstStyle/>
          <a:p>
            <a:r>
              <a:rPr lang="en-US"/>
              <a:t>Resources</a:t>
            </a:r>
          </a:p>
        </p:txBody>
      </p:sp>
      <p:sp>
        <p:nvSpPr>
          <p:cNvPr id="3" name="Content Placeholder 2">
            <a:extLst>
              <a:ext uri="{FF2B5EF4-FFF2-40B4-BE49-F238E27FC236}">
                <a16:creationId xmlns:a16="http://schemas.microsoft.com/office/drawing/2014/main" id="{9A66045B-4666-42FC-8A7D-0ECBED0ECC67}"/>
              </a:ext>
            </a:extLst>
          </p:cNvPr>
          <p:cNvSpPr>
            <a:spLocks noGrp="1"/>
          </p:cNvSpPr>
          <p:nvPr>
            <p:ph idx="1"/>
          </p:nvPr>
        </p:nvSpPr>
        <p:spPr>
          <a:xfrm>
            <a:off x="1371600" y="1449658"/>
            <a:ext cx="10241280" cy="4895385"/>
          </a:xfrm>
        </p:spPr>
        <p:txBody>
          <a:bodyPr>
            <a:normAutofit fontScale="70000" lnSpcReduction="20000"/>
          </a:bodyPr>
          <a:lstStyle/>
          <a:p>
            <a:r>
              <a:rPr lang="en-US"/>
              <a:t>Census Library</a:t>
            </a:r>
          </a:p>
          <a:p>
            <a:pPr lvl="1"/>
            <a:r>
              <a:rPr lang="en-US">
                <a:hlinkClick r:id="rId4"/>
              </a:rPr>
              <a:t>https://data.census.gov/cedsci/</a:t>
            </a:r>
            <a:endParaRPr lang="en-US"/>
          </a:p>
          <a:p>
            <a:pPr lvl="1"/>
            <a:r>
              <a:rPr lang="en-US"/>
              <a:t>Database of the US Federal Statistical System who is responsible for collecting and cataloguing data about the American people and the economy at large</a:t>
            </a:r>
          </a:p>
          <a:p>
            <a:r>
              <a:rPr lang="en-US"/>
              <a:t>Zillow</a:t>
            </a:r>
          </a:p>
          <a:p>
            <a:pPr lvl="1"/>
            <a:r>
              <a:rPr lang="en-US">
                <a:hlinkClick r:id="rId5"/>
              </a:rPr>
              <a:t>https://www.zillow.com/research/data/</a:t>
            </a:r>
            <a:endParaRPr lang="en-US"/>
          </a:p>
          <a:p>
            <a:pPr lvl="1"/>
            <a:r>
              <a:rPr lang="en-US"/>
              <a:t>Zillow is an American online real estate company who utilizes real housing market data to benefit both buyers and sellers alike</a:t>
            </a:r>
          </a:p>
          <a:p>
            <a:r>
              <a:rPr lang="en-US"/>
              <a:t>Metro Atlanta ZIP code List</a:t>
            </a:r>
          </a:p>
          <a:p>
            <a:pPr lvl="1"/>
            <a:r>
              <a:rPr lang="en-US">
                <a:hlinkClick r:id="rId6"/>
              </a:rPr>
              <a:t>https://namecensus.com/igapo/zip_codes/metropolitan-areas/metro-alpha/Atlanta%20(GA)1.html</a:t>
            </a:r>
            <a:endParaRPr lang="en-US"/>
          </a:p>
          <a:p>
            <a:r>
              <a:rPr lang="en-US"/>
              <a:t>Atlanta's Beautiful Skyline - At Night - 4K Drone Aerials by Dee Trott</a:t>
            </a:r>
          </a:p>
          <a:p>
            <a:pPr lvl="1"/>
            <a:r>
              <a:rPr lang="en-US">
                <a:hlinkClick r:id="rId7"/>
              </a:rPr>
              <a:t>https://www.youtube.com/watch?v=3TOJfg1teLA</a:t>
            </a:r>
            <a:endParaRPr lang="en-US"/>
          </a:p>
          <a:p>
            <a:r>
              <a:rPr lang="en-US"/>
              <a:t>GitHub Repository</a:t>
            </a:r>
          </a:p>
          <a:p>
            <a:pPr lvl="1"/>
            <a:r>
              <a:rPr lang="en-US">
                <a:hlinkClick r:id="rId8"/>
              </a:rPr>
              <a:t>https://github.com/Yingying-Li-Data/Project_1.git</a:t>
            </a:r>
            <a:endParaRPr lang="en-US"/>
          </a:p>
        </p:txBody>
      </p:sp>
    </p:spTree>
    <p:custDataLst>
      <p:tags r:id="rId1"/>
    </p:custDataLst>
    <p:extLst>
      <p:ext uri="{BB962C8B-B14F-4D97-AF65-F5344CB8AC3E}">
        <p14:creationId xmlns:p14="http://schemas.microsoft.com/office/powerpoint/2010/main" val="685256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6A80B4-FCB2-43EF-90CC-E220F5A5CFB6}"/>
              </a:ext>
            </a:extLst>
          </p:cNvPr>
          <p:cNvSpPr>
            <a:spLocks noGrp="1"/>
          </p:cNvSpPr>
          <p:nvPr>
            <p:ph type="title"/>
          </p:nvPr>
        </p:nvSpPr>
        <p:spPr/>
        <p:txBody>
          <a:bodyPr/>
          <a:lstStyle/>
          <a:p>
            <a:r>
              <a:rPr lang="en-US"/>
              <a:t>Agenda</a:t>
            </a:r>
          </a:p>
        </p:txBody>
      </p:sp>
      <p:sp>
        <p:nvSpPr>
          <p:cNvPr id="6" name="Content Placeholder 5">
            <a:extLst>
              <a:ext uri="{FF2B5EF4-FFF2-40B4-BE49-F238E27FC236}">
                <a16:creationId xmlns:a16="http://schemas.microsoft.com/office/drawing/2014/main" id="{DFA215A6-632C-4CD9-8EF6-19118C438421}"/>
              </a:ext>
            </a:extLst>
          </p:cNvPr>
          <p:cNvSpPr>
            <a:spLocks noGrp="1"/>
          </p:cNvSpPr>
          <p:nvPr>
            <p:ph idx="1"/>
          </p:nvPr>
        </p:nvSpPr>
        <p:spPr/>
        <p:txBody>
          <a:bodyPr/>
          <a:lstStyle/>
          <a:p>
            <a:r>
              <a:rPr lang="en-US"/>
              <a:t>Background</a:t>
            </a:r>
          </a:p>
          <a:p>
            <a:r>
              <a:rPr lang="en-US"/>
              <a:t>Approach</a:t>
            </a:r>
          </a:p>
          <a:p>
            <a:r>
              <a:rPr lang="en-US"/>
              <a:t>Analysis</a:t>
            </a:r>
          </a:p>
          <a:p>
            <a:r>
              <a:rPr lang="en-US"/>
              <a:t>Conclusion</a:t>
            </a:r>
          </a:p>
          <a:p>
            <a:r>
              <a:rPr lang="en-US"/>
              <a:t>Way Forward</a:t>
            </a:r>
          </a:p>
          <a:p>
            <a:r>
              <a:rPr lang="en-US"/>
              <a:t>Questions </a:t>
            </a:r>
          </a:p>
        </p:txBody>
      </p:sp>
    </p:spTree>
    <p:custDataLst>
      <p:tags r:id="rId1"/>
    </p:custDataLst>
    <p:extLst>
      <p:ext uri="{BB962C8B-B14F-4D97-AF65-F5344CB8AC3E}">
        <p14:creationId xmlns:p14="http://schemas.microsoft.com/office/powerpoint/2010/main" val="2416957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6A80B4-FCB2-43EF-90CC-E220F5A5CFB6}"/>
              </a:ext>
            </a:extLst>
          </p:cNvPr>
          <p:cNvSpPr>
            <a:spLocks noGrp="1"/>
          </p:cNvSpPr>
          <p:nvPr>
            <p:ph type="title"/>
          </p:nvPr>
        </p:nvSpPr>
        <p:spPr>
          <a:xfrm>
            <a:off x="1371600" y="795528"/>
            <a:ext cx="10241280" cy="553998"/>
          </a:xfrm>
        </p:spPr>
        <p:txBody>
          <a:bodyPr anchor="t">
            <a:spAutoFit/>
          </a:bodyPr>
          <a:lstStyle/>
          <a:p>
            <a:r>
              <a:rPr lang="en-US"/>
              <a:t>Background</a:t>
            </a:r>
          </a:p>
        </p:txBody>
      </p:sp>
      <p:sp>
        <p:nvSpPr>
          <p:cNvPr id="6" name="Content Placeholder 5">
            <a:extLst>
              <a:ext uri="{FF2B5EF4-FFF2-40B4-BE49-F238E27FC236}">
                <a16:creationId xmlns:a16="http://schemas.microsoft.com/office/drawing/2014/main" id="{DFA215A6-632C-4CD9-8EF6-19118C438421}"/>
              </a:ext>
            </a:extLst>
          </p:cNvPr>
          <p:cNvSpPr>
            <a:spLocks noGrp="1"/>
          </p:cNvSpPr>
          <p:nvPr>
            <p:ph idx="1"/>
          </p:nvPr>
        </p:nvSpPr>
        <p:spPr>
          <a:xfrm>
            <a:off x="1371600" y="1781299"/>
            <a:ext cx="10241280" cy="4290317"/>
          </a:xfrm>
        </p:spPr>
        <p:txBody>
          <a:bodyPr>
            <a:normAutofit/>
          </a:bodyPr>
          <a:lstStyle/>
          <a:p>
            <a:r>
              <a:rPr lang="en-US" b="1" dirty="0">
                <a:solidFill>
                  <a:schemeClr val="accent1"/>
                </a:solidFill>
              </a:rPr>
              <a:t>Goal: </a:t>
            </a:r>
            <a:r>
              <a:rPr lang="en-US" dirty="0"/>
              <a:t>We are trying to help local metro-Atlanta real estate investors understand housing market trends and find areas that are more affordable.</a:t>
            </a:r>
          </a:p>
          <a:p>
            <a:r>
              <a:rPr lang="en-US" b="1" dirty="0">
                <a:solidFill>
                  <a:schemeClr val="accent1"/>
                </a:solidFill>
              </a:rPr>
              <a:t>Research Question 1: </a:t>
            </a:r>
            <a:r>
              <a:rPr lang="en-US" dirty="0"/>
              <a:t>Is housing becoming less affordable?</a:t>
            </a:r>
          </a:p>
          <a:p>
            <a:pPr lvl="1"/>
            <a:r>
              <a:rPr lang="en-US" sz="2000" dirty="0"/>
              <a:t>Hypothesis1 (H</a:t>
            </a:r>
            <a:r>
              <a:rPr lang="en-US" sz="2000" baseline="-25000" dirty="0"/>
              <a:t>1</a:t>
            </a:r>
            <a:r>
              <a:rPr lang="en-US" sz="2000" dirty="0"/>
              <a:t>): From 2013 to 2019, housing has become less affordable.</a:t>
            </a:r>
          </a:p>
          <a:p>
            <a:pPr>
              <a:lnSpc>
                <a:spcPct val="130000"/>
              </a:lnSpc>
            </a:pPr>
            <a:r>
              <a:rPr lang="en-US" b="1" dirty="0">
                <a:solidFill>
                  <a:schemeClr val="accent1"/>
                </a:solidFill>
              </a:rPr>
              <a:t>Research Question 2: </a:t>
            </a:r>
            <a:r>
              <a:rPr lang="en-US" dirty="0"/>
              <a:t>Does the housing affordability trend have the same effect on the areas with different income levels? </a:t>
            </a:r>
          </a:p>
          <a:p>
            <a:pPr lvl="1"/>
            <a:r>
              <a:rPr lang="en-US" sz="2000" dirty="0"/>
              <a:t>Hypothesis2 (H</a:t>
            </a:r>
            <a:r>
              <a:rPr lang="en-US" sz="2000" baseline="-25000" dirty="0"/>
              <a:t>2</a:t>
            </a:r>
            <a:r>
              <a:rPr lang="en-US" sz="2000" dirty="0"/>
              <a:t>): The difference in affordability is increasing over the years between areas with lower household income and areas with higher household income.</a:t>
            </a:r>
          </a:p>
        </p:txBody>
      </p:sp>
    </p:spTree>
    <p:custDataLst>
      <p:tags r:id="rId1"/>
    </p:custDataLst>
    <p:extLst>
      <p:ext uri="{BB962C8B-B14F-4D97-AF65-F5344CB8AC3E}">
        <p14:creationId xmlns:p14="http://schemas.microsoft.com/office/powerpoint/2010/main" val="3920611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5467B-AE9D-46EA-A746-FA8D65EA0DF5}"/>
              </a:ext>
            </a:extLst>
          </p:cNvPr>
          <p:cNvSpPr>
            <a:spLocks noGrp="1"/>
          </p:cNvSpPr>
          <p:nvPr>
            <p:ph type="title"/>
          </p:nvPr>
        </p:nvSpPr>
        <p:spPr>
          <a:xfrm>
            <a:off x="1371600" y="795528"/>
            <a:ext cx="10241280" cy="553998"/>
          </a:xfrm>
        </p:spPr>
        <p:txBody>
          <a:bodyPr anchor="t">
            <a:spAutoFit/>
          </a:bodyPr>
          <a:lstStyle/>
          <a:p>
            <a:r>
              <a:rPr lang="en-US"/>
              <a:t>Approach</a:t>
            </a:r>
          </a:p>
        </p:txBody>
      </p:sp>
      <p:grpSp>
        <p:nvGrpSpPr>
          <p:cNvPr id="18" name="Group 17">
            <a:extLst>
              <a:ext uri="{FF2B5EF4-FFF2-40B4-BE49-F238E27FC236}">
                <a16:creationId xmlns:a16="http://schemas.microsoft.com/office/drawing/2014/main" id="{24236B21-9BD2-4315-B19C-A01A200AF69A}"/>
              </a:ext>
            </a:extLst>
          </p:cNvPr>
          <p:cNvGrpSpPr/>
          <p:nvPr/>
        </p:nvGrpSpPr>
        <p:grpSpPr>
          <a:xfrm>
            <a:off x="3286529" y="1812889"/>
            <a:ext cx="2860069" cy="2844986"/>
            <a:chOff x="3286529" y="1812889"/>
            <a:chExt cx="2860069" cy="2844986"/>
          </a:xfrm>
        </p:grpSpPr>
        <p:sp>
          <p:nvSpPr>
            <p:cNvPr id="8" name="Freeform: Shape 7">
              <a:extLst>
                <a:ext uri="{FF2B5EF4-FFF2-40B4-BE49-F238E27FC236}">
                  <a16:creationId xmlns:a16="http://schemas.microsoft.com/office/drawing/2014/main" id="{5E61EFD2-F5C8-4E5C-82DA-BC957E739728}"/>
                </a:ext>
              </a:extLst>
            </p:cNvPr>
            <p:cNvSpPr/>
            <p:nvPr/>
          </p:nvSpPr>
          <p:spPr>
            <a:xfrm>
              <a:off x="3286529" y="2056907"/>
              <a:ext cx="534044" cy="413715"/>
            </a:xfrm>
            <a:custGeom>
              <a:avLst/>
              <a:gdLst>
                <a:gd name="connsiteX0" fmla="*/ 0 w 534044"/>
                <a:gd name="connsiteY0" fmla="*/ 82743 h 413715"/>
                <a:gd name="connsiteX1" fmla="*/ 327187 w 534044"/>
                <a:gd name="connsiteY1" fmla="*/ 82743 h 413715"/>
                <a:gd name="connsiteX2" fmla="*/ 327187 w 534044"/>
                <a:gd name="connsiteY2" fmla="*/ 0 h 413715"/>
                <a:gd name="connsiteX3" fmla="*/ 534044 w 534044"/>
                <a:gd name="connsiteY3" fmla="*/ 206858 h 413715"/>
                <a:gd name="connsiteX4" fmla="*/ 327187 w 534044"/>
                <a:gd name="connsiteY4" fmla="*/ 413715 h 413715"/>
                <a:gd name="connsiteX5" fmla="*/ 327187 w 534044"/>
                <a:gd name="connsiteY5" fmla="*/ 330972 h 413715"/>
                <a:gd name="connsiteX6" fmla="*/ 0 w 534044"/>
                <a:gd name="connsiteY6" fmla="*/ 330972 h 413715"/>
                <a:gd name="connsiteX7" fmla="*/ 0 w 534044"/>
                <a:gd name="connsiteY7" fmla="*/ 82743 h 413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044" h="413715">
                  <a:moveTo>
                    <a:pt x="0" y="82743"/>
                  </a:moveTo>
                  <a:lnTo>
                    <a:pt x="327187" y="82743"/>
                  </a:lnTo>
                  <a:lnTo>
                    <a:pt x="327187" y="0"/>
                  </a:lnTo>
                  <a:lnTo>
                    <a:pt x="534044" y="206858"/>
                  </a:lnTo>
                  <a:lnTo>
                    <a:pt x="327187" y="413715"/>
                  </a:lnTo>
                  <a:lnTo>
                    <a:pt x="327187" y="330972"/>
                  </a:lnTo>
                  <a:lnTo>
                    <a:pt x="0" y="330972"/>
                  </a:lnTo>
                  <a:lnTo>
                    <a:pt x="0" y="8274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2743" rIns="124114" bIns="82743" numCol="1" spcCol="1270" anchor="ctr" anchorCtr="0">
              <a:noAutofit/>
            </a:bodyPr>
            <a:lstStyle/>
            <a:p>
              <a:pPr marL="0" lvl="0" indent="0" algn="ctr" defTabSz="533400">
                <a:lnSpc>
                  <a:spcPct val="90000"/>
                </a:lnSpc>
                <a:spcBef>
                  <a:spcPct val="0"/>
                </a:spcBef>
                <a:spcAft>
                  <a:spcPct val="35000"/>
                </a:spcAft>
                <a:buNone/>
              </a:pPr>
              <a:endParaRPr lang="en-US" sz="1200" kern="1200"/>
            </a:p>
          </p:txBody>
        </p:sp>
        <p:sp>
          <p:nvSpPr>
            <p:cNvPr id="9" name="Freeform: Shape 8">
              <a:extLst>
                <a:ext uri="{FF2B5EF4-FFF2-40B4-BE49-F238E27FC236}">
                  <a16:creationId xmlns:a16="http://schemas.microsoft.com/office/drawing/2014/main" id="{1649EC78-CA62-4792-AB9C-7CC05FAC01D7}"/>
                </a:ext>
              </a:extLst>
            </p:cNvPr>
            <p:cNvSpPr/>
            <p:nvPr/>
          </p:nvSpPr>
          <p:spPr>
            <a:xfrm>
              <a:off x="4042251" y="1812889"/>
              <a:ext cx="1661699" cy="1523811"/>
            </a:xfrm>
            <a:custGeom>
              <a:avLst/>
              <a:gdLst>
                <a:gd name="connsiteX0" fmla="*/ 0 w 1661699"/>
                <a:gd name="connsiteY0" fmla="*/ 152381 h 1523811"/>
                <a:gd name="connsiteX1" fmla="*/ 152381 w 1661699"/>
                <a:gd name="connsiteY1" fmla="*/ 0 h 1523811"/>
                <a:gd name="connsiteX2" fmla="*/ 1509318 w 1661699"/>
                <a:gd name="connsiteY2" fmla="*/ 0 h 1523811"/>
                <a:gd name="connsiteX3" fmla="*/ 1661699 w 1661699"/>
                <a:gd name="connsiteY3" fmla="*/ 152381 h 1523811"/>
                <a:gd name="connsiteX4" fmla="*/ 1661699 w 1661699"/>
                <a:gd name="connsiteY4" fmla="*/ 1371430 h 1523811"/>
                <a:gd name="connsiteX5" fmla="*/ 1509318 w 1661699"/>
                <a:gd name="connsiteY5" fmla="*/ 1523811 h 1523811"/>
                <a:gd name="connsiteX6" fmla="*/ 152381 w 1661699"/>
                <a:gd name="connsiteY6" fmla="*/ 1523811 h 1523811"/>
                <a:gd name="connsiteX7" fmla="*/ 0 w 1661699"/>
                <a:gd name="connsiteY7" fmla="*/ 1371430 h 1523811"/>
                <a:gd name="connsiteX8" fmla="*/ 0 w 1661699"/>
                <a:gd name="connsiteY8" fmla="*/ 152381 h 152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99" h="1523811">
                  <a:moveTo>
                    <a:pt x="0" y="152381"/>
                  </a:moveTo>
                  <a:cubicBezTo>
                    <a:pt x="0" y="68223"/>
                    <a:pt x="68223" y="0"/>
                    <a:pt x="152381" y="0"/>
                  </a:cubicBezTo>
                  <a:lnTo>
                    <a:pt x="1509318" y="0"/>
                  </a:lnTo>
                  <a:cubicBezTo>
                    <a:pt x="1593476" y="0"/>
                    <a:pt x="1661699" y="68223"/>
                    <a:pt x="1661699" y="152381"/>
                  </a:cubicBezTo>
                  <a:lnTo>
                    <a:pt x="1661699" y="1371430"/>
                  </a:lnTo>
                  <a:cubicBezTo>
                    <a:pt x="1661699" y="1455588"/>
                    <a:pt x="1593476" y="1523811"/>
                    <a:pt x="1509318" y="1523811"/>
                  </a:cubicBezTo>
                  <a:lnTo>
                    <a:pt x="152381" y="1523811"/>
                  </a:lnTo>
                  <a:cubicBezTo>
                    <a:pt x="68223" y="1523811"/>
                    <a:pt x="0" y="1455588"/>
                    <a:pt x="0" y="1371430"/>
                  </a:cubicBezTo>
                  <a:lnTo>
                    <a:pt x="0" y="152381"/>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0688" tIns="170688" rIns="170688" bIns="713501" numCol="1" spcCol="1270" anchor="t" anchorCtr="0">
              <a:noAutofit/>
            </a:bodyPr>
            <a:lstStyle/>
            <a:p>
              <a:pPr marL="0" lvl="0" indent="0" algn="l" defTabSz="1066800">
                <a:lnSpc>
                  <a:spcPct val="90000"/>
                </a:lnSpc>
                <a:spcBef>
                  <a:spcPct val="0"/>
                </a:spcBef>
                <a:spcAft>
                  <a:spcPct val="35000"/>
                </a:spcAft>
                <a:buNone/>
              </a:pPr>
              <a:r>
                <a:rPr lang="en-US" sz="2400" b="1" kern="1200"/>
                <a:t>Collect Data</a:t>
              </a:r>
            </a:p>
          </p:txBody>
        </p:sp>
        <p:sp>
          <p:nvSpPr>
            <p:cNvPr id="10" name="Freeform: Shape 9">
              <a:extLst>
                <a:ext uri="{FF2B5EF4-FFF2-40B4-BE49-F238E27FC236}">
                  <a16:creationId xmlns:a16="http://schemas.microsoft.com/office/drawing/2014/main" id="{CFC3DA58-B079-42AF-BEAB-D286B43C0491}"/>
                </a:ext>
              </a:extLst>
            </p:cNvPr>
            <p:cNvSpPr/>
            <p:nvPr/>
          </p:nvSpPr>
          <p:spPr>
            <a:xfrm>
              <a:off x="4382598" y="2677875"/>
              <a:ext cx="1764000" cy="1980000"/>
            </a:xfrm>
            <a:custGeom>
              <a:avLst/>
              <a:gdLst>
                <a:gd name="connsiteX0" fmla="*/ 0 w 1661699"/>
                <a:gd name="connsiteY0" fmla="*/ 166170 h 2038725"/>
                <a:gd name="connsiteX1" fmla="*/ 166170 w 1661699"/>
                <a:gd name="connsiteY1" fmla="*/ 0 h 2038725"/>
                <a:gd name="connsiteX2" fmla="*/ 1495529 w 1661699"/>
                <a:gd name="connsiteY2" fmla="*/ 0 h 2038725"/>
                <a:gd name="connsiteX3" fmla="*/ 1661699 w 1661699"/>
                <a:gd name="connsiteY3" fmla="*/ 166170 h 2038725"/>
                <a:gd name="connsiteX4" fmla="*/ 1661699 w 1661699"/>
                <a:gd name="connsiteY4" fmla="*/ 1872555 h 2038725"/>
                <a:gd name="connsiteX5" fmla="*/ 1495529 w 1661699"/>
                <a:gd name="connsiteY5" fmla="*/ 2038725 h 2038725"/>
                <a:gd name="connsiteX6" fmla="*/ 166170 w 1661699"/>
                <a:gd name="connsiteY6" fmla="*/ 2038725 h 2038725"/>
                <a:gd name="connsiteX7" fmla="*/ 0 w 1661699"/>
                <a:gd name="connsiteY7" fmla="*/ 1872555 h 2038725"/>
                <a:gd name="connsiteX8" fmla="*/ 0 w 1661699"/>
                <a:gd name="connsiteY8" fmla="*/ 166170 h 2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99" h="2038725">
                  <a:moveTo>
                    <a:pt x="0" y="166170"/>
                  </a:moveTo>
                  <a:cubicBezTo>
                    <a:pt x="0" y="74397"/>
                    <a:pt x="74397" y="0"/>
                    <a:pt x="166170" y="0"/>
                  </a:cubicBezTo>
                  <a:lnTo>
                    <a:pt x="1495529" y="0"/>
                  </a:lnTo>
                  <a:cubicBezTo>
                    <a:pt x="1587302" y="0"/>
                    <a:pt x="1661699" y="74397"/>
                    <a:pt x="1661699" y="166170"/>
                  </a:cubicBezTo>
                  <a:lnTo>
                    <a:pt x="1661699" y="1872555"/>
                  </a:lnTo>
                  <a:cubicBezTo>
                    <a:pt x="1661699" y="1964328"/>
                    <a:pt x="1587302" y="2038725"/>
                    <a:pt x="1495529" y="2038725"/>
                  </a:cubicBezTo>
                  <a:lnTo>
                    <a:pt x="166170" y="2038725"/>
                  </a:lnTo>
                  <a:cubicBezTo>
                    <a:pt x="74397" y="2038725"/>
                    <a:pt x="0" y="1964328"/>
                    <a:pt x="0" y="1872555"/>
                  </a:cubicBezTo>
                  <a:lnTo>
                    <a:pt x="0" y="166170"/>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62462" tIns="162462" rIns="162462" bIns="162462" numCol="1" spcCol="1270" anchor="t" anchorCtr="0">
              <a:noAutofit/>
            </a:bodyPr>
            <a:lstStyle/>
            <a:p>
              <a:pPr marL="171450" lvl="1" indent="-171450" algn="l" defTabSz="711200">
                <a:lnSpc>
                  <a:spcPct val="100000"/>
                </a:lnSpc>
                <a:spcBef>
                  <a:spcPct val="0"/>
                </a:spcBef>
                <a:spcAft>
                  <a:spcPts val="600"/>
                </a:spcAft>
                <a:buChar char="•"/>
              </a:pPr>
              <a:r>
                <a:rPr lang="en-US" sz="1600" kern="1200" dirty="0"/>
                <a:t>Census Bureau</a:t>
              </a:r>
            </a:p>
            <a:p>
              <a:pPr marL="171450" lvl="1" indent="-171450" algn="l" defTabSz="711200">
                <a:lnSpc>
                  <a:spcPct val="100000"/>
                </a:lnSpc>
                <a:spcBef>
                  <a:spcPct val="0"/>
                </a:spcBef>
                <a:spcAft>
                  <a:spcPts val="600"/>
                </a:spcAft>
                <a:buChar char="•"/>
              </a:pPr>
              <a:r>
                <a:rPr lang="en-US" sz="1600" kern="1200" dirty="0"/>
                <a:t>Zillow</a:t>
              </a:r>
            </a:p>
          </p:txBody>
        </p:sp>
      </p:grpSp>
      <p:grpSp>
        <p:nvGrpSpPr>
          <p:cNvPr id="19" name="Group 18">
            <a:extLst>
              <a:ext uri="{FF2B5EF4-FFF2-40B4-BE49-F238E27FC236}">
                <a16:creationId xmlns:a16="http://schemas.microsoft.com/office/drawing/2014/main" id="{8FAC13A6-FEF2-4257-BB98-78B5DCC4B298}"/>
              </a:ext>
            </a:extLst>
          </p:cNvPr>
          <p:cNvGrpSpPr/>
          <p:nvPr/>
        </p:nvGrpSpPr>
        <p:grpSpPr>
          <a:xfrm>
            <a:off x="5955858" y="1812889"/>
            <a:ext cx="2860070" cy="2844986"/>
            <a:chOff x="5955858" y="1812889"/>
            <a:chExt cx="2860070" cy="2844986"/>
          </a:xfrm>
        </p:grpSpPr>
        <p:sp>
          <p:nvSpPr>
            <p:cNvPr id="11" name="Freeform: Shape 10">
              <a:extLst>
                <a:ext uri="{FF2B5EF4-FFF2-40B4-BE49-F238E27FC236}">
                  <a16:creationId xmlns:a16="http://schemas.microsoft.com/office/drawing/2014/main" id="{E496FD28-6C19-4638-91D2-2EDF0EAAAB6A}"/>
                </a:ext>
              </a:extLst>
            </p:cNvPr>
            <p:cNvSpPr/>
            <p:nvPr/>
          </p:nvSpPr>
          <p:spPr>
            <a:xfrm>
              <a:off x="5955858" y="2056907"/>
              <a:ext cx="534044" cy="413715"/>
            </a:xfrm>
            <a:custGeom>
              <a:avLst/>
              <a:gdLst>
                <a:gd name="connsiteX0" fmla="*/ 0 w 534044"/>
                <a:gd name="connsiteY0" fmla="*/ 82743 h 413715"/>
                <a:gd name="connsiteX1" fmla="*/ 327187 w 534044"/>
                <a:gd name="connsiteY1" fmla="*/ 82743 h 413715"/>
                <a:gd name="connsiteX2" fmla="*/ 327187 w 534044"/>
                <a:gd name="connsiteY2" fmla="*/ 0 h 413715"/>
                <a:gd name="connsiteX3" fmla="*/ 534044 w 534044"/>
                <a:gd name="connsiteY3" fmla="*/ 206858 h 413715"/>
                <a:gd name="connsiteX4" fmla="*/ 327187 w 534044"/>
                <a:gd name="connsiteY4" fmla="*/ 413715 h 413715"/>
                <a:gd name="connsiteX5" fmla="*/ 327187 w 534044"/>
                <a:gd name="connsiteY5" fmla="*/ 330972 h 413715"/>
                <a:gd name="connsiteX6" fmla="*/ 0 w 534044"/>
                <a:gd name="connsiteY6" fmla="*/ 330972 h 413715"/>
                <a:gd name="connsiteX7" fmla="*/ 0 w 534044"/>
                <a:gd name="connsiteY7" fmla="*/ 82743 h 413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044" h="413715">
                  <a:moveTo>
                    <a:pt x="0" y="82743"/>
                  </a:moveTo>
                  <a:lnTo>
                    <a:pt x="327187" y="82743"/>
                  </a:lnTo>
                  <a:lnTo>
                    <a:pt x="327187" y="0"/>
                  </a:lnTo>
                  <a:lnTo>
                    <a:pt x="534044" y="206858"/>
                  </a:lnTo>
                  <a:lnTo>
                    <a:pt x="327187" y="413715"/>
                  </a:lnTo>
                  <a:lnTo>
                    <a:pt x="327187" y="330972"/>
                  </a:lnTo>
                  <a:lnTo>
                    <a:pt x="0" y="330972"/>
                  </a:lnTo>
                  <a:lnTo>
                    <a:pt x="0" y="8274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2743" rIns="124114" bIns="82743" numCol="1" spcCol="1270" anchor="ctr" anchorCtr="0">
              <a:noAutofit/>
            </a:bodyPr>
            <a:lstStyle/>
            <a:p>
              <a:pPr marL="0" lvl="0" indent="0" algn="ctr" defTabSz="533400">
                <a:lnSpc>
                  <a:spcPct val="90000"/>
                </a:lnSpc>
                <a:spcBef>
                  <a:spcPct val="0"/>
                </a:spcBef>
                <a:spcAft>
                  <a:spcPct val="35000"/>
                </a:spcAft>
                <a:buNone/>
              </a:pPr>
              <a:endParaRPr lang="en-US" sz="1200" kern="1200"/>
            </a:p>
          </p:txBody>
        </p:sp>
        <p:sp>
          <p:nvSpPr>
            <p:cNvPr id="12" name="Freeform: Shape 11">
              <a:extLst>
                <a:ext uri="{FF2B5EF4-FFF2-40B4-BE49-F238E27FC236}">
                  <a16:creationId xmlns:a16="http://schemas.microsoft.com/office/drawing/2014/main" id="{AAC06D90-7AE7-4FA1-9579-CDFAB2502D7A}"/>
                </a:ext>
              </a:extLst>
            </p:cNvPr>
            <p:cNvSpPr/>
            <p:nvPr/>
          </p:nvSpPr>
          <p:spPr>
            <a:xfrm>
              <a:off x="6711581" y="1812889"/>
              <a:ext cx="1661699" cy="1523811"/>
            </a:xfrm>
            <a:custGeom>
              <a:avLst/>
              <a:gdLst>
                <a:gd name="connsiteX0" fmla="*/ 0 w 1661699"/>
                <a:gd name="connsiteY0" fmla="*/ 152381 h 1523811"/>
                <a:gd name="connsiteX1" fmla="*/ 152381 w 1661699"/>
                <a:gd name="connsiteY1" fmla="*/ 0 h 1523811"/>
                <a:gd name="connsiteX2" fmla="*/ 1509318 w 1661699"/>
                <a:gd name="connsiteY2" fmla="*/ 0 h 1523811"/>
                <a:gd name="connsiteX3" fmla="*/ 1661699 w 1661699"/>
                <a:gd name="connsiteY3" fmla="*/ 152381 h 1523811"/>
                <a:gd name="connsiteX4" fmla="*/ 1661699 w 1661699"/>
                <a:gd name="connsiteY4" fmla="*/ 1371430 h 1523811"/>
                <a:gd name="connsiteX5" fmla="*/ 1509318 w 1661699"/>
                <a:gd name="connsiteY5" fmla="*/ 1523811 h 1523811"/>
                <a:gd name="connsiteX6" fmla="*/ 152381 w 1661699"/>
                <a:gd name="connsiteY6" fmla="*/ 1523811 h 1523811"/>
                <a:gd name="connsiteX7" fmla="*/ 0 w 1661699"/>
                <a:gd name="connsiteY7" fmla="*/ 1371430 h 1523811"/>
                <a:gd name="connsiteX8" fmla="*/ 0 w 1661699"/>
                <a:gd name="connsiteY8" fmla="*/ 152381 h 152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99" h="1523811">
                  <a:moveTo>
                    <a:pt x="0" y="152381"/>
                  </a:moveTo>
                  <a:cubicBezTo>
                    <a:pt x="0" y="68223"/>
                    <a:pt x="68223" y="0"/>
                    <a:pt x="152381" y="0"/>
                  </a:cubicBezTo>
                  <a:lnTo>
                    <a:pt x="1509318" y="0"/>
                  </a:lnTo>
                  <a:cubicBezTo>
                    <a:pt x="1593476" y="0"/>
                    <a:pt x="1661699" y="68223"/>
                    <a:pt x="1661699" y="152381"/>
                  </a:cubicBezTo>
                  <a:lnTo>
                    <a:pt x="1661699" y="1371430"/>
                  </a:lnTo>
                  <a:cubicBezTo>
                    <a:pt x="1661699" y="1455588"/>
                    <a:pt x="1593476" y="1523811"/>
                    <a:pt x="1509318" y="1523811"/>
                  </a:cubicBezTo>
                  <a:lnTo>
                    <a:pt x="152381" y="1523811"/>
                  </a:lnTo>
                  <a:cubicBezTo>
                    <a:pt x="68223" y="1523811"/>
                    <a:pt x="0" y="1455588"/>
                    <a:pt x="0" y="1371430"/>
                  </a:cubicBezTo>
                  <a:lnTo>
                    <a:pt x="0" y="152381"/>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0688" tIns="170688" rIns="170688" bIns="713501" numCol="1" spcCol="1270" anchor="t" anchorCtr="0">
              <a:noAutofit/>
            </a:bodyPr>
            <a:lstStyle/>
            <a:p>
              <a:pPr marL="0" lvl="0" indent="0" algn="l" defTabSz="1066800">
                <a:lnSpc>
                  <a:spcPct val="90000"/>
                </a:lnSpc>
                <a:spcBef>
                  <a:spcPct val="0"/>
                </a:spcBef>
                <a:spcAft>
                  <a:spcPct val="35000"/>
                </a:spcAft>
                <a:buNone/>
              </a:pPr>
              <a:r>
                <a:rPr lang="en-US" sz="2400" b="1" kern="1200"/>
                <a:t>Clean Data</a:t>
              </a:r>
            </a:p>
          </p:txBody>
        </p:sp>
        <p:sp>
          <p:nvSpPr>
            <p:cNvPr id="13" name="Freeform: Shape 12">
              <a:extLst>
                <a:ext uri="{FF2B5EF4-FFF2-40B4-BE49-F238E27FC236}">
                  <a16:creationId xmlns:a16="http://schemas.microsoft.com/office/drawing/2014/main" id="{AA5A7E03-D676-4F4E-BD06-9528EE6EAA20}"/>
                </a:ext>
              </a:extLst>
            </p:cNvPr>
            <p:cNvSpPr/>
            <p:nvPr/>
          </p:nvSpPr>
          <p:spPr>
            <a:xfrm>
              <a:off x="7051928" y="2677875"/>
              <a:ext cx="1764000" cy="1980000"/>
            </a:xfrm>
            <a:custGeom>
              <a:avLst/>
              <a:gdLst>
                <a:gd name="connsiteX0" fmla="*/ 0 w 1661699"/>
                <a:gd name="connsiteY0" fmla="*/ 166170 h 2038725"/>
                <a:gd name="connsiteX1" fmla="*/ 166170 w 1661699"/>
                <a:gd name="connsiteY1" fmla="*/ 0 h 2038725"/>
                <a:gd name="connsiteX2" fmla="*/ 1495529 w 1661699"/>
                <a:gd name="connsiteY2" fmla="*/ 0 h 2038725"/>
                <a:gd name="connsiteX3" fmla="*/ 1661699 w 1661699"/>
                <a:gd name="connsiteY3" fmla="*/ 166170 h 2038725"/>
                <a:gd name="connsiteX4" fmla="*/ 1661699 w 1661699"/>
                <a:gd name="connsiteY4" fmla="*/ 1872555 h 2038725"/>
                <a:gd name="connsiteX5" fmla="*/ 1495529 w 1661699"/>
                <a:gd name="connsiteY5" fmla="*/ 2038725 h 2038725"/>
                <a:gd name="connsiteX6" fmla="*/ 166170 w 1661699"/>
                <a:gd name="connsiteY6" fmla="*/ 2038725 h 2038725"/>
                <a:gd name="connsiteX7" fmla="*/ 0 w 1661699"/>
                <a:gd name="connsiteY7" fmla="*/ 1872555 h 2038725"/>
                <a:gd name="connsiteX8" fmla="*/ 0 w 1661699"/>
                <a:gd name="connsiteY8" fmla="*/ 166170 h 2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99" h="2038725">
                  <a:moveTo>
                    <a:pt x="0" y="166170"/>
                  </a:moveTo>
                  <a:cubicBezTo>
                    <a:pt x="0" y="74397"/>
                    <a:pt x="74397" y="0"/>
                    <a:pt x="166170" y="0"/>
                  </a:cubicBezTo>
                  <a:lnTo>
                    <a:pt x="1495529" y="0"/>
                  </a:lnTo>
                  <a:cubicBezTo>
                    <a:pt x="1587302" y="0"/>
                    <a:pt x="1661699" y="74397"/>
                    <a:pt x="1661699" y="166170"/>
                  </a:cubicBezTo>
                  <a:lnTo>
                    <a:pt x="1661699" y="1872555"/>
                  </a:lnTo>
                  <a:cubicBezTo>
                    <a:pt x="1661699" y="1964328"/>
                    <a:pt x="1587302" y="2038725"/>
                    <a:pt x="1495529" y="2038725"/>
                  </a:cubicBezTo>
                  <a:lnTo>
                    <a:pt x="166170" y="2038725"/>
                  </a:lnTo>
                  <a:cubicBezTo>
                    <a:pt x="74397" y="2038725"/>
                    <a:pt x="0" y="1964328"/>
                    <a:pt x="0" y="1872555"/>
                  </a:cubicBezTo>
                  <a:lnTo>
                    <a:pt x="0" y="166170"/>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62462" tIns="162462" rIns="162462" bIns="162462" numCol="1" spcCol="1270" anchor="t" anchorCtr="0">
              <a:noAutofit/>
            </a:bodyPr>
            <a:lstStyle/>
            <a:p>
              <a:pPr marL="171450" lvl="1" indent="-171450" algn="l" defTabSz="711200">
                <a:lnSpc>
                  <a:spcPct val="100000"/>
                </a:lnSpc>
                <a:spcBef>
                  <a:spcPct val="0"/>
                </a:spcBef>
                <a:spcAft>
                  <a:spcPts val="600"/>
                </a:spcAft>
                <a:buChar char="•"/>
              </a:pPr>
              <a:r>
                <a:rPr lang="en-US" sz="1600" kern="1200" dirty="0"/>
                <a:t>Metro Atlanta area only</a:t>
              </a:r>
            </a:p>
            <a:p>
              <a:pPr marL="171450" lvl="1" indent="-171450" algn="l" defTabSz="711200">
                <a:lnSpc>
                  <a:spcPct val="100000"/>
                </a:lnSpc>
                <a:spcBef>
                  <a:spcPct val="0"/>
                </a:spcBef>
                <a:spcAft>
                  <a:spcPts val="600"/>
                </a:spcAft>
                <a:buChar char="•"/>
              </a:pPr>
              <a:r>
                <a:rPr lang="en-US" sz="1600" kern="1200" dirty="0"/>
                <a:t>Filter by ZIP code</a:t>
              </a:r>
            </a:p>
            <a:p>
              <a:pPr marL="171450" lvl="1" indent="-171450" algn="l" defTabSz="711200">
                <a:lnSpc>
                  <a:spcPct val="100000"/>
                </a:lnSpc>
                <a:spcBef>
                  <a:spcPct val="0"/>
                </a:spcBef>
                <a:spcAft>
                  <a:spcPts val="600"/>
                </a:spcAft>
                <a:buChar char="•"/>
              </a:pPr>
              <a:r>
                <a:rPr lang="en-US" sz="1600" kern="1200" dirty="0"/>
                <a:t>Remove </a:t>
              </a:r>
              <a:r>
                <a:rPr lang="en-US" sz="1600" kern="1200" dirty="0" err="1"/>
                <a:t>NaN</a:t>
              </a:r>
              <a:r>
                <a:rPr lang="en-US" sz="1600" kern="1200" dirty="0"/>
                <a:t> &amp; invalid values</a:t>
              </a:r>
            </a:p>
          </p:txBody>
        </p:sp>
      </p:grpSp>
      <p:grpSp>
        <p:nvGrpSpPr>
          <p:cNvPr id="20" name="Group 19">
            <a:extLst>
              <a:ext uri="{FF2B5EF4-FFF2-40B4-BE49-F238E27FC236}">
                <a16:creationId xmlns:a16="http://schemas.microsoft.com/office/drawing/2014/main" id="{6990BA9F-4C63-4A9E-B892-90408AD09E84}"/>
              </a:ext>
            </a:extLst>
          </p:cNvPr>
          <p:cNvGrpSpPr/>
          <p:nvPr/>
        </p:nvGrpSpPr>
        <p:grpSpPr>
          <a:xfrm>
            <a:off x="8625187" y="1812889"/>
            <a:ext cx="2860070" cy="2844986"/>
            <a:chOff x="8625187" y="1812889"/>
            <a:chExt cx="2860070" cy="2844986"/>
          </a:xfrm>
        </p:grpSpPr>
        <p:sp>
          <p:nvSpPr>
            <p:cNvPr id="14" name="Freeform: Shape 13">
              <a:extLst>
                <a:ext uri="{FF2B5EF4-FFF2-40B4-BE49-F238E27FC236}">
                  <a16:creationId xmlns:a16="http://schemas.microsoft.com/office/drawing/2014/main" id="{2C3F4CF6-8A4B-464D-A03D-8A8F4EC653AA}"/>
                </a:ext>
              </a:extLst>
            </p:cNvPr>
            <p:cNvSpPr/>
            <p:nvPr/>
          </p:nvSpPr>
          <p:spPr>
            <a:xfrm>
              <a:off x="8625187" y="2056907"/>
              <a:ext cx="534044" cy="413715"/>
            </a:xfrm>
            <a:custGeom>
              <a:avLst/>
              <a:gdLst>
                <a:gd name="connsiteX0" fmla="*/ 0 w 534044"/>
                <a:gd name="connsiteY0" fmla="*/ 82743 h 413715"/>
                <a:gd name="connsiteX1" fmla="*/ 327187 w 534044"/>
                <a:gd name="connsiteY1" fmla="*/ 82743 h 413715"/>
                <a:gd name="connsiteX2" fmla="*/ 327187 w 534044"/>
                <a:gd name="connsiteY2" fmla="*/ 0 h 413715"/>
                <a:gd name="connsiteX3" fmla="*/ 534044 w 534044"/>
                <a:gd name="connsiteY3" fmla="*/ 206858 h 413715"/>
                <a:gd name="connsiteX4" fmla="*/ 327187 w 534044"/>
                <a:gd name="connsiteY4" fmla="*/ 413715 h 413715"/>
                <a:gd name="connsiteX5" fmla="*/ 327187 w 534044"/>
                <a:gd name="connsiteY5" fmla="*/ 330972 h 413715"/>
                <a:gd name="connsiteX6" fmla="*/ 0 w 534044"/>
                <a:gd name="connsiteY6" fmla="*/ 330972 h 413715"/>
                <a:gd name="connsiteX7" fmla="*/ 0 w 534044"/>
                <a:gd name="connsiteY7" fmla="*/ 82743 h 413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044" h="413715">
                  <a:moveTo>
                    <a:pt x="0" y="82743"/>
                  </a:moveTo>
                  <a:lnTo>
                    <a:pt x="327187" y="82743"/>
                  </a:lnTo>
                  <a:lnTo>
                    <a:pt x="327187" y="0"/>
                  </a:lnTo>
                  <a:lnTo>
                    <a:pt x="534044" y="206858"/>
                  </a:lnTo>
                  <a:lnTo>
                    <a:pt x="327187" y="413715"/>
                  </a:lnTo>
                  <a:lnTo>
                    <a:pt x="327187" y="330972"/>
                  </a:lnTo>
                  <a:lnTo>
                    <a:pt x="0" y="330972"/>
                  </a:lnTo>
                  <a:lnTo>
                    <a:pt x="0" y="8274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2743" rIns="124114" bIns="82743" numCol="1" spcCol="1270" anchor="ctr" anchorCtr="0">
              <a:noAutofit/>
            </a:bodyPr>
            <a:lstStyle/>
            <a:p>
              <a:pPr marL="0" lvl="0" indent="0" algn="ctr" defTabSz="533400">
                <a:lnSpc>
                  <a:spcPct val="90000"/>
                </a:lnSpc>
                <a:spcBef>
                  <a:spcPct val="0"/>
                </a:spcBef>
                <a:spcAft>
                  <a:spcPct val="35000"/>
                </a:spcAft>
                <a:buNone/>
              </a:pPr>
              <a:endParaRPr lang="en-US" sz="1200" kern="1200"/>
            </a:p>
          </p:txBody>
        </p:sp>
        <p:sp>
          <p:nvSpPr>
            <p:cNvPr id="15" name="Freeform: Shape 14">
              <a:extLst>
                <a:ext uri="{FF2B5EF4-FFF2-40B4-BE49-F238E27FC236}">
                  <a16:creationId xmlns:a16="http://schemas.microsoft.com/office/drawing/2014/main" id="{14387691-1117-4308-8D61-5FF8FBD56680}"/>
                </a:ext>
              </a:extLst>
            </p:cNvPr>
            <p:cNvSpPr/>
            <p:nvPr/>
          </p:nvSpPr>
          <p:spPr>
            <a:xfrm>
              <a:off x="9380910" y="1812889"/>
              <a:ext cx="1661699" cy="1523811"/>
            </a:xfrm>
            <a:custGeom>
              <a:avLst/>
              <a:gdLst>
                <a:gd name="connsiteX0" fmla="*/ 0 w 1661699"/>
                <a:gd name="connsiteY0" fmla="*/ 152381 h 1523811"/>
                <a:gd name="connsiteX1" fmla="*/ 152381 w 1661699"/>
                <a:gd name="connsiteY1" fmla="*/ 0 h 1523811"/>
                <a:gd name="connsiteX2" fmla="*/ 1509318 w 1661699"/>
                <a:gd name="connsiteY2" fmla="*/ 0 h 1523811"/>
                <a:gd name="connsiteX3" fmla="*/ 1661699 w 1661699"/>
                <a:gd name="connsiteY3" fmla="*/ 152381 h 1523811"/>
                <a:gd name="connsiteX4" fmla="*/ 1661699 w 1661699"/>
                <a:gd name="connsiteY4" fmla="*/ 1371430 h 1523811"/>
                <a:gd name="connsiteX5" fmla="*/ 1509318 w 1661699"/>
                <a:gd name="connsiteY5" fmla="*/ 1523811 h 1523811"/>
                <a:gd name="connsiteX6" fmla="*/ 152381 w 1661699"/>
                <a:gd name="connsiteY6" fmla="*/ 1523811 h 1523811"/>
                <a:gd name="connsiteX7" fmla="*/ 0 w 1661699"/>
                <a:gd name="connsiteY7" fmla="*/ 1371430 h 1523811"/>
                <a:gd name="connsiteX8" fmla="*/ 0 w 1661699"/>
                <a:gd name="connsiteY8" fmla="*/ 152381 h 152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99" h="1523811">
                  <a:moveTo>
                    <a:pt x="0" y="152381"/>
                  </a:moveTo>
                  <a:cubicBezTo>
                    <a:pt x="0" y="68223"/>
                    <a:pt x="68223" y="0"/>
                    <a:pt x="152381" y="0"/>
                  </a:cubicBezTo>
                  <a:lnTo>
                    <a:pt x="1509318" y="0"/>
                  </a:lnTo>
                  <a:cubicBezTo>
                    <a:pt x="1593476" y="0"/>
                    <a:pt x="1661699" y="68223"/>
                    <a:pt x="1661699" y="152381"/>
                  </a:cubicBezTo>
                  <a:lnTo>
                    <a:pt x="1661699" y="1371430"/>
                  </a:lnTo>
                  <a:cubicBezTo>
                    <a:pt x="1661699" y="1455588"/>
                    <a:pt x="1593476" y="1523811"/>
                    <a:pt x="1509318" y="1523811"/>
                  </a:cubicBezTo>
                  <a:lnTo>
                    <a:pt x="152381" y="1523811"/>
                  </a:lnTo>
                  <a:cubicBezTo>
                    <a:pt x="68223" y="1523811"/>
                    <a:pt x="0" y="1455588"/>
                    <a:pt x="0" y="1371430"/>
                  </a:cubicBezTo>
                  <a:lnTo>
                    <a:pt x="0" y="152381"/>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0688" tIns="170688" rIns="170688" bIns="713501" numCol="1" spcCol="1270" anchor="t" anchorCtr="0">
              <a:noAutofit/>
            </a:bodyPr>
            <a:lstStyle/>
            <a:p>
              <a:pPr marL="0" lvl="0" indent="0" algn="l" defTabSz="1066800">
                <a:lnSpc>
                  <a:spcPct val="90000"/>
                </a:lnSpc>
                <a:spcBef>
                  <a:spcPct val="0"/>
                </a:spcBef>
                <a:spcAft>
                  <a:spcPct val="35000"/>
                </a:spcAft>
                <a:buNone/>
              </a:pPr>
              <a:r>
                <a:rPr lang="en-US" sz="2400" b="1" kern="1200"/>
                <a:t>Run Analyses</a:t>
              </a:r>
            </a:p>
          </p:txBody>
        </p:sp>
        <p:sp>
          <p:nvSpPr>
            <p:cNvPr id="16" name="Freeform: Shape 15">
              <a:extLst>
                <a:ext uri="{FF2B5EF4-FFF2-40B4-BE49-F238E27FC236}">
                  <a16:creationId xmlns:a16="http://schemas.microsoft.com/office/drawing/2014/main" id="{0CBDB3D0-9A8A-43F6-9A11-D91E94684130}"/>
                </a:ext>
              </a:extLst>
            </p:cNvPr>
            <p:cNvSpPr/>
            <p:nvPr/>
          </p:nvSpPr>
          <p:spPr>
            <a:xfrm>
              <a:off x="9721257" y="2677875"/>
              <a:ext cx="1764000" cy="1980000"/>
            </a:xfrm>
            <a:custGeom>
              <a:avLst/>
              <a:gdLst>
                <a:gd name="connsiteX0" fmla="*/ 0 w 1661699"/>
                <a:gd name="connsiteY0" fmla="*/ 166170 h 2038725"/>
                <a:gd name="connsiteX1" fmla="*/ 166170 w 1661699"/>
                <a:gd name="connsiteY1" fmla="*/ 0 h 2038725"/>
                <a:gd name="connsiteX2" fmla="*/ 1495529 w 1661699"/>
                <a:gd name="connsiteY2" fmla="*/ 0 h 2038725"/>
                <a:gd name="connsiteX3" fmla="*/ 1661699 w 1661699"/>
                <a:gd name="connsiteY3" fmla="*/ 166170 h 2038725"/>
                <a:gd name="connsiteX4" fmla="*/ 1661699 w 1661699"/>
                <a:gd name="connsiteY4" fmla="*/ 1872555 h 2038725"/>
                <a:gd name="connsiteX5" fmla="*/ 1495529 w 1661699"/>
                <a:gd name="connsiteY5" fmla="*/ 2038725 h 2038725"/>
                <a:gd name="connsiteX6" fmla="*/ 166170 w 1661699"/>
                <a:gd name="connsiteY6" fmla="*/ 2038725 h 2038725"/>
                <a:gd name="connsiteX7" fmla="*/ 0 w 1661699"/>
                <a:gd name="connsiteY7" fmla="*/ 1872555 h 2038725"/>
                <a:gd name="connsiteX8" fmla="*/ 0 w 1661699"/>
                <a:gd name="connsiteY8" fmla="*/ 166170 h 2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99" h="2038725">
                  <a:moveTo>
                    <a:pt x="0" y="166170"/>
                  </a:moveTo>
                  <a:cubicBezTo>
                    <a:pt x="0" y="74397"/>
                    <a:pt x="74397" y="0"/>
                    <a:pt x="166170" y="0"/>
                  </a:cubicBezTo>
                  <a:lnTo>
                    <a:pt x="1495529" y="0"/>
                  </a:lnTo>
                  <a:cubicBezTo>
                    <a:pt x="1587302" y="0"/>
                    <a:pt x="1661699" y="74397"/>
                    <a:pt x="1661699" y="166170"/>
                  </a:cubicBezTo>
                  <a:lnTo>
                    <a:pt x="1661699" y="1872555"/>
                  </a:lnTo>
                  <a:cubicBezTo>
                    <a:pt x="1661699" y="1964328"/>
                    <a:pt x="1587302" y="2038725"/>
                    <a:pt x="1495529" y="2038725"/>
                  </a:cubicBezTo>
                  <a:lnTo>
                    <a:pt x="166170" y="2038725"/>
                  </a:lnTo>
                  <a:cubicBezTo>
                    <a:pt x="74397" y="2038725"/>
                    <a:pt x="0" y="1964328"/>
                    <a:pt x="0" y="1872555"/>
                  </a:cubicBezTo>
                  <a:lnTo>
                    <a:pt x="0" y="166170"/>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62462" tIns="162462" rIns="162462" bIns="162462" numCol="1" spcCol="1270" anchor="t" anchorCtr="0">
              <a:noAutofit/>
            </a:bodyPr>
            <a:lstStyle/>
            <a:p>
              <a:pPr marL="171450" lvl="1" indent="-171450" algn="l" defTabSz="711200">
                <a:lnSpc>
                  <a:spcPct val="100000"/>
                </a:lnSpc>
                <a:spcBef>
                  <a:spcPct val="0"/>
                </a:spcBef>
                <a:spcAft>
                  <a:spcPts val="600"/>
                </a:spcAft>
                <a:buChar char="•"/>
              </a:pPr>
              <a:r>
                <a:rPr lang="en-US" sz="1600" kern="1200"/>
                <a:t>See Analysis slides</a:t>
              </a:r>
            </a:p>
          </p:txBody>
        </p:sp>
      </p:grpSp>
      <p:grpSp>
        <p:nvGrpSpPr>
          <p:cNvPr id="21" name="Group 20">
            <a:extLst>
              <a:ext uri="{FF2B5EF4-FFF2-40B4-BE49-F238E27FC236}">
                <a16:creationId xmlns:a16="http://schemas.microsoft.com/office/drawing/2014/main" id="{A5CC0B7A-9566-4B5F-8AF1-5441801BD769}"/>
              </a:ext>
            </a:extLst>
          </p:cNvPr>
          <p:cNvGrpSpPr/>
          <p:nvPr/>
        </p:nvGrpSpPr>
        <p:grpSpPr>
          <a:xfrm>
            <a:off x="1371600" y="1812889"/>
            <a:ext cx="10241280" cy="4049381"/>
            <a:chOff x="1371600" y="1812889"/>
            <a:chExt cx="10241280" cy="4049381"/>
          </a:xfrm>
        </p:grpSpPr>
        <p:grpSp>
          <p:nvGrpSpPr>
            <p:cNvPr id="17" name="Group 16">
              <a:extLst>
                <a:ext uri="{FF2B5EF4-FFF2-40B4-BE49-F238E27FC236}">
                  <a16:creationId xmlns:a16="http://schemas.microsoft.com/office/drawing/2014/main" id="{79DBCD18-AEE4-40D6-93B2-107DF39A6D93}"/>
                </a:ext>
              </a:extLst>
            </p:cNvPr>
            <p:cNvGrpSpPr/>
            <p:nvPr/>
          </p:nvGrpSpPr>
          <p:grpSpPr>
            <a:xfrm>
              <a:off x="1372922" y="1812889"/>
              <a:ext cx="2104347" cy="2844985"/>
              <a:chOff x="1372922" y="1812889"/>
              <a:chExt cx="2104347" cy="2844985"/>
            </a:xfrm>
          </p:grpSpPr>
          <p:sp>
            <p:nvSpPr>
              <p:cNvPr id="4" name="Freeform: Shape 3">
                <a:extLst>
                  <a:ext uri="{FF2B5EF4-FFF2-40B4-BE49-F238E27FC236}">
                    <a16:creationId xmlns:a16="http://schemas.microsoft.com/office/drawing/2014/main" id="{5E7FC1F6-4F62-466F-81DD-D53B30B36D7A}"/>
                  </a:ext>
                </a:extLst>
              </p:cNvPr>
              <p:cNvSpPr/>
              <p:nvPr/>
            </p:nvSpPr>
            <p:spPr>
              <a:xfrm>
                <a:off x="1372922" y="1812889"/>
                <a:ext cx="1661699" cy="1523811"/>
              </a:xfrm>
              <a:custGeom>
                <a:avLst/>
                <a:gdLst>
                  <a:gd name="connsiteX0" fmla="*/ 0 w 1661699"/>
                  <a:gd name="connsiteY0" fmla="*/ 152381 h 1523811"/>
                  <a:gd name="connsiteX1" fmla="*/ 152381 w 1661699"/>
                  <a:gd name="connsiteY1" fmla="*/ 0 h 1523811"/>
                  <a:gd name="connsiteX2" fmla="*/ 1509318 w 1661699"/>
                  <a:gd name="connsiteY2" fmla="*/ 0 h 1523811"/>
                  <a:gd name="connsiteX3" fmla="*/ 1661699 w 1661699"/>
                  <a:gd name="connsiteY3" fmla="*/ 152381 h 1523811"/>
                  <a:gd name="connsiteX4" fmla="*/ 1661699 w 1661699"/>
                  <a:gd name="connsiteY4" fmla="*/ 1371430 h 1523811"/>
                  <a:gd name="connsiteX5" fmla="*/ 1509318 w 1661699"/>
                  <a:gd name="connsiteY5" fmla="*/ 1523811 h 1523811"/>
                  <a:gd name="connsiteX6" fmla="*/ 152381 w 1661699"/>
                  <a:gd name="connsiteY6" fmla="*/ 1523811 h 1523811"/>
                  <a:gd name="connsiteX7" fmla="*/ 0 w 1661699"/>
                  <a:gd name="connsiteY7" fmla="*/ 1371430 h 1523811"/>
                  <a:gd name="connsiteX8" fmla="*/ 0 w 1661699"/>
                  <a:gd name="connsiteY8" fmla="*/ 152381 h 152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99" h="1523811">
                    <a:moveTo>
                      <a:pt x="0" y="152381"/>
                    </a:moveTo>
                    <a:cubicBezTo>
                      <a:pt x="0" y="68223"/>
                      <a:pt x="68223" y="0"/>
                      <a:pt x="152381" y="0"/>
                    </a:cubicBezTo>
                    <a:lnTo>
                      <a:pt x="1509318" y="0"/>
                    </a:lnTo>
                    <a:cubicBezTo>
                      <a:pt x="1593476" y="0"/>
                      <a:pt x="1661699" y="68223"/>
                      <a:pt x="1661699" y="152381"/>
                    </a:cubicBezTo>
                    <a:lnTo>
                      <a:pt x="1661699" y="1371430"/>
                    </a:lnTo>
                    <a:cubicBezTo>
                      <a:pt x="1661699" y="1455588"/>
                      <a:pt x="1593476" y="1523811"/>
                      <a:pt x="1509318" y="1523811"/>
                    </a:cubicBezTo>
                    <a:lnTo>
                      <a:pt x="152381" y="1523811"/>
                    </a:lnTo>
                    <a:cubicBezTo>
                      <a:pt x="68223" y="1523811"/>
                      <a:pt x="0" y="1455588"/>
                      <a:pt x="0" y="1371430"/>
                    </a:cubicBezTo>
                    <a:lnTo>
                      <a:pt x="0" y="152381"/>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0688" tIns="170688" rIns="170688" bIns="713501" numCol="1" spcCol="1270" anchor="t" anchorCtr="0">
                <a:noAutofit/>
              </a:bodyPr>
              <a:lstStyle/>
              <a:p>
                <a:pPr marL="0" lvl="0" indent="0" algn="l" defTabSz="1066800">
                  <a:lnSpc>
                    <a:spcPct val="90000"/>
                  </a:lnSpc>
                  <a:spcBef>
                    <a:spcPct val="0"/>
                  </a:spcBef>
                  <a:spcAft>
                    <a:spcPct val="35000"/>
                  </a:spcAft>
                  <a:buNone/>
                </a:pPr>
                <a:r>
                  <a:rPr lang="en-US" sz="2400" b="1" kern="1200"/>
                  <a:t>Identify variables</a:t>
                </a:r>
              </a:p>
            </p:txBody>
          </p:sp>
          <p:sp>
            <p:nvSpPr>
              <p:cNvPr id="6" name="Freeform: Shape 5">
                <a:extLst>
                  <a:ext uri="{FF2B5EF4-FFF2-40B4-BE49-F238E27FC236}">
                    <a16:creationId xmlns:a16="http://schemas.microsoft.com/office/drawing/2014/main" id="{B75552BB-CCF9-4276-A5B4-0A91B8AA2F24}"/>
                  </a:ext>
                </a:extLst>
              </p:cNvPr>
              <p:cNvSpPr/>
              <p:nvPr/>
            </p:nvSpPr>
            <p:spPr>
              <a:xfrm>
                <a:off x="1713269" y="2677874"/>
                <a:ext cx="1764000" cy="1980000"/>
              </a:xfrm>
              <a:custGeom>
                <a:avLst/>
                <a:gdLst>
                  <a:gd name="connsiteX0" fmla="*/ 0 w 1661699"/>
                  <a:gd name="connsiteY0" fmla="*/ 166170 h 2038725"/>
                  <a:gd name="connsiteX1" fmla="*/ 166170 w 1661699"/>
                  <a:gd name="connsiteY1" fmla="*/ 0 h 2038725"/>
                  <a:gd name="connsiteX2" fmla="*/ 1495529 w 1661699"/>
                  <a:gd name="connsiteY2" fmla="*/ 0 h 2038725"/>
                  <a:gd name="connsiteX3" fmla="*/ 1661699 w 1661699"/>
                  <a:gd name="connsiteY3" fmla="*/ 166170 h 2038725"/>
                  <a:gd name="connsiteX4" fmla="*/ 1661699 w 1661699"/>
                  <a:gd name="connsiteY4" fmla="*/ 1872555 h 2038725"/>
                  <a:gd name="connsiteX5" fmla="*/ 1495529 w 1661699"/>
                  <a:gd name="connsiteY5" fmla="*/ 2038725 h 2038725"/>
                  <a:gd name="connsiteX6" fmla="*/ 166170 w 1661699"/>
                  <a:gd name="connsiteY6" fmla="*/ 2038725 h 2038725"/>
                  <a:gd name="connsiteX7" fmla="*/ 0 w 1661699"/>
                  <a:gd name="connsiteY7" fmla="*/ 1872555 h 2038725"/>
                  <a:gd name="connsiteX8" fmla="*/ 0 w 1661699"/>
                  <a:gd name="connsiteY8" fmla="*/ 166170 h 2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99" h="2038725">
                    <a:moveTo>
                      <a:pt x="0" y="166170"/>
                    </a:moveTo>
                    <a:cubicBezTo>
                      <a:pt x="0" y="74397"/>
                      <a:pt x="74397" y="0"/>
                      <a:pt x="166170" y="0"/>
                    </a:cubicBezTo>
                    <a:lnTo>
                      <a:pt x="1495529" y="0"/>
                    </a:lnTo>
                    <a:cubicBezTo>
                      <a:pt x="1587302" y="0"/>
                      <a:pt x="1661699" y="74397"/>
                      <a:pt x="1661699" y="166170"/>
                    </a:cubicBezTo>
                    <a:lnTo>
                      <a:pt x="1661699" y="1872555"/>
                    </a:lnTo>
                    <a:cubicBezTo>
                      <a:pt x="1661699" y="1964328"/>
                      <a:pt x="1587302" y="2038725"/>
                      <a:pt x="1495529" y="2038725"/>
                    </a:cubicBezTo>
                    <a:lnTo>
                      <a:pt x="166170" y="2038725"/>
                    </a:lnTo>
                    <a:cubicBezTo>
                      <a:pt x="74397" y="2038725"/>
                      <a:pt x="0" y="1964328"/>
                      <a:pt x="0" y="1872555"/>
                    </a:cubicBezTo>
                    <a:lnTo>
                      <a:pt x="0" y="166170"/>
                    </a:lnTo>
                    <a:close/>
                  </a:path>
                </a:pathLst>
              </a:cu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62462" tIns="162462" rIns="162462" bIns="162462" numCol="1" spcCol="1270" anchor="t" anchorCtr="0">
                <a:noAutofit/>
              </a:bodyPr>
              <a:lstStyle/>
              <a:p>
                <a:pPr marL="171450" lvl="1" indent="-171450" algn="l" defTabSz="711200">
                  <a:lnSpc>
                    <a:spcPct val="100000"/>
                  </a:lnSpc>
                  <a:spcBef>
                    <a:spcPct val="0"/>
                  </a:spcBef>
                  <a:spcAft>
                    <a:spcPts val="600"/>
                  </a:spcAft>
                  <a:buChar char="•"/>
                </a:pPr>
                <a:r>
                  <a:rPr lang="en-US" sz="1600" kern="1200"/>
                  <a:t>Household Income</a:t>
                </a:r>
              </a:p>
              <a:p>
                <a:pPr marL="171450" lvl="1" indent="-171450" algn="l" defTabSz="711200">
                  <a:lnSpc>
                    <a:spcPct val="100000"/>
                  </a:lnSpc>
                  <a:spcBef>
                    <a:spcPct val="0"/>
                  </a:spcBef>
                  <a:spcAft>
                    <a:spcPts val="600"/>
                  </a:spcAft>
                  <a:buChar char="•"/>
                </a:pPr>
                <a:r>
                  <a:rPr lang="en-US" sz="1600" kern="1200"/>
                  <a:t>Home Value</a:t>
                </a:r>
              </a:p>
              <a:p>
                <a:pPr marL="171450" lvl="1" indent="-171450" algn="l" defTabSz="711200">
                  <a:lnSpc>
                    <a:spcPct val="100000"/>
                  </a:lnSpc>
                  <a:spcBef>
                    <a:spcPct val="0"/>
                  </a:spcBef>
                  <a:spcAft>
                    <a:spcPts val="600"/>
                  </a:spcAft>
                  <a:buChar char="•"/>
                </a:pPr>
                <a:r>
                  <a:rPr lang="en-US" sz="1600" kern="1200"/>
                  <a:t>Affordability Index*</a:t>
                </a:r>
              </a:p>
            </p:txBody>
          </p:sp>
        </p:grpSp>
        <p:sp>
          <p:nvSpPr>
            <p:cNvPr id="7" name="TextBox 6">
              <a:extLst>
                <a:ext uri="{FF2B5EF4-FFF2-40B4-BE49-F238E27FC236}">
                  <a16:creationId xmlns:a16="http://schemas.microsoft.com/office/drawing/2014/main" id="{9F2CC5F2-9A96-4424-82E2-0D910CD28D0F}"/>
                </a:ext>
              </a:extLst>
            </p:cNvPr>
            <p:cNvSpPr txBox="1"/>
            <p:nvPr/>
          </p:nvSpPr>
          <p:spPr>
            <a:xfrm>
              <a:off x="1371600" y="5031273"/>
              <a:ext cx="10241280" cy="830997"/>
            </a:xfrm>
            <a:prstGeom prst="rect">
              <a:avLst/>
            </a:prstGeom>
            <a:noFill/>
          </p:spPr>
          <p:txBody>
            <a:bodyPr wrap="square" rtlCol="0">
              <a:spAutoFit/>
            </a:bodyPr>
            <a:lstStyle/>
            <a:p>
              <a:r>
                <a:rPr lang="en-US" sz="1600" i="1" dirty="0"/>
                <a:t>Note*.</a:t>
              </a:r>
            </a:p>
            <a:p>
              <a:r>
                <a:rPr lang="en-US" sz="1600" i="1" dirty="0"/>
                <a:t>Affordability Index = Median Single Family Home Value / Median Household Income</a:t>
              </a:r>
            </a:p>
            <a:p>
              <a:r>
                <a:rPr lang="en-US" sz="1600" i="1" dirty="0"/>
                <a:t>In layman’s terms, how many years of median household income would it take to buy a median priced SF house.</a:t>
              </a:r>
            </a:p>
          </p:txBody>
        </p:sp>
      </p:grpSp>
    </p:spTree>
    <p:custDataLst>
      <p:tags r:id="rId1"/>
    </p:custDataLst>
    <p:extLst>
      <p:ext uri="{BB962C8B-B14F-4D97-AF65-F5344CB8AC3E}">
        <p14:creationId xmlns:p14="http://schemas.microsoft.com/office/powerpoint/2010/main" val="898711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14179-9103-416B-8797-EF24239A6705}"/>
              </a:ext>
            </a:extLst>
          </p:cNvPr>
          <p:cNvSpPr>
            <a:spLocks noGrp="1"/>
          </p:cNvSpPr>
          <p:nvPr>
            <p:ph type="title"/>
          </p:nvPr>
        </p:nvSpPr>
        <p:spPr>
          <a:xfrm>
            <a:off x="1371600" y="795528"/>
            <a:ext cx="10241280" cy="861774"/>
          </a:xfrm>
        </p:spPr>
        <p:txBody>
          <a:bodyPr anchor="t">
            <a:spAutoFit/>
          </a:bodyPr>
          <a:lstStyle/>
          <a:p>
            <a:r>
              <a:rPr lang="en-US"/>
              <a:t>ANALYSIS-</a:t>
            </a:r>
            <a:r>
              <a:rPr lang="en-US" sz="3600"/>
              <a:t>Hypothesis1</a:t>
            </a:r>
            <a:br>
              <a:rPr lang="en-US" sz="3600"/>
            </a:br>
            <a:r>
              <a:rPr lang="en-US" sz="2000" b="0" cap="none" spc="0">
                <a:solidFill>
                  <a:schemeClr val="accent2"/>
                </a:solidFill>
              </a:rPr>
              <a:t>From 2013 to 2019, housing has become less affordable.</a:t>
            </a:r>
            <a:endParaRPr lang="en-US" b="0" spc="0">
              <a:solidFill>
                <a:schemeClr val="accent2"/>
              </a:solidFill>
            </a:endParaRPr>
          </a:p>
        </p:txBody>
      </p:sp>
      <p:sp>
        <p:nvSpPr>
          <p:cNvPr id="10" name="TextBox 9">
            <a:extLst>
              <a:ext uri="{FF2B5EF4-FFF2-40B4-BE49-F238E27FC236}">
                <a16:creationId xmlns:a16="http://schemas.microsoft.com/office/drawing/2014/main" id="{44BBE120-57A8-4D8F-9C72-1028D00B6A0E}"/>
              </a:ext>
            </a:extLst>
          </p:cNvPr>
          <p:cNvSpPr txBox="1"/>
          <p:nvPr/>
        </p:nvSpPr>
        <p:spPr>
          <a:xfrm>
            <a:off x="7092314" y="3362680"/>
            <a:ext cx="4394835" cy="646331"/>
          </a:xfrm>
          <a:prstGeom prst="rect">
            <a:avLst/>
          </a:prstGeom>
          <a:noFill/>
        </p:spPr>
        <p:txBody>
          <a:bodyPr wrap="square" rtlCol="0">
            <a:spAutoFit/>
          </a:bodyPr>
          <a:lstStyle/>
          <a:p>
            <a:r>
              <a:rPr lang="en-US"/>
              <a:t>Line chart of house price and household income increasing rates.</a:t>
            </a:r>
          </a:p>
        </p:txBody>
      </p:sp>
      <p:pic>
        <p:nvPicPr>
          <p:cNvPr id="14" name="Content Placeholder 13" descr="Chart, line chart&#10;&#10;Description automatically generated">
            <a:extLst>
              <a:ext uri="{FF2B5EF4-FFF2-40B4-BE49-F238E27FC236}">
                <a16:creationId xmlns:a16="http://schemas.microsoft.com/office/drawing/2014/main" id="{69FBBA3E-9CEF-4C10-89EF-7DFEB6120959}"/>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371600" y="1857045"/>
            <a:ext cx="5486400" cy="3657600"/>
          </a:xfrm>
        </p:spPr>
      </p:pic>
      <p:sp>
        <p:nvSpPr>
          <p:cNvPr id="15" name="TextBox 14">
            <a:extLst>
              <a:ext uri="{FF2B5EF4-FFF2-40B4-BE49-F238E27FC236}">
                <a16:creationId xmlns:a16="http://schemas.microsoft.com/office/drawing/2014/main" id="{EDB140A2-1C95-44CB-8712-71DE834BADC9}"/>
              </a:ext>
            </a:extLst>
          </p:cNvPr>
          <p:cNvSpPr txBox="1"/>
          <p:nvPr/>
        </p:nvSpPr>
        <p:spPr>
          <a:xfrm>
            <a:off x="1371600" y="5453832"/>
            <a:ext cx="10115549" cy="523220"/>
          </a:xfrm>
          <a:prstGeom prst="rect">
            <a:avLst/>
          </a:prstGeom>
          <a:noFill/>
        </p:spPr>
        <p:txBody>
          <a:bodyPr wrap="square" rtlCol="0">
            <a:spAutoFit/>
          </a:bodyPr>
          <a:lstStyle/>
          <a:p>
            <a:r>
              <a:rPr lang="en-US" sz="1400" b="1"/>
              <a:t>House Price Index </a:t>
            </a:r>
            <a:r>
              <a:rPr lang="en-US" sz="1400"/>
              <a:t>= Average house price of the year / Average house price of year 2013</a:t>
            </a:r>
          </a:p>
          <a:p>
            <a:r>
              <a:rPr lang="en-US" sz="1400" b="1"/>
              <a:t>Household Income Index </a:t>
            </a:r>
            <a:r>
              <a:rPr lang="en-US" sz="1400"/>
              <a:t>= Average household income of the year / Average household income of year 2013</a:t>
            </a:r>
          </a:p>
        </p:txBody>
      </p:sp>
    </p:spTree>
    <p:custDataLst>
      <p:tags r:id="rId1"/>
    </p:custDataLst>
    <p:extLst>
      <p:ext uri="{BB962C8B-B14F-4D97-AF65-F5344CB8AC3E}">
        <p14:creationId xmlns:p14="http://schemas.microsoft.com/office/powerpoint/2010/main" val="2206383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Chart, box and whisker chart&#10;&#10;Description automatically generated">
            <a:extLst>
              <a:ext uri="{FF2B5EF4-FFF2-40B4-BE49-F238E27FC236}">
                <a16:creationId xmlns:a16="http://schemas.microsoft.com/office/drawing/2014/main" id="{856910E7-2019-46B3-BD4C-70F682DD05D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371600" y="2123945"/>
            <a:ext cx="5486400" cy="3657600"/>
          </a:xfrm>
        </p:spPr>
      </p:pic>
      <p:sp>
        <p:nvSpPr>
          <p:cNvPr id="11" name="TextBox 10">
            <a:extLst>
              <a:ext uri="{FF2B5EF4-FFF2-40B4-BE49-F238E27FC236}">
                <a16:creationId xmlns:a16="http://schemas.microsoft.com/office/drawing/2014/main" id="{524FA8F8-0066-43AA-B89D-B0D3450B2EE9}"/>
              </a:ext>
            </a:extLst>
          </p:cNvPr>
          <p:cNvSpPr txBox="1"/>
          <p:nvPr/>
        </p:nvSpPr>
        <p:spPr>
          <a:xfrm>
            <a:off x="7092314" y="3629580"/>
            <a:ext cx="4394835" cy="646331"/>
          </a:xfrm>
          <a:prstGeom prst="rect">
            <a:avLst/>
          </a:prstGeom>
          <a:noFill/>
        </p:spPr>
        <p:txBody>
          <a:bodyPr wrap="square" rtlCol="0">
            <a:spAutoFit/>
          </a:bodyPr>
          <a:lstStyle/>
          <a:p>
            <a:r>
              <a:rPr lang="en-US"/>
              <a:t>Boxplot of affordability index across all ZIP codes over the years.</a:t>
            </a:r>
          </a:p>
        </p:txBody>
      </p:sp>
      <p:cxnSp>
        <p:nvCxnSpPr>
          <p:cNvPr id="4" name="Straight Arrow Connector 3">
            <a:extLst>
              <a:ext uri="{FF2B5EF4-FFF2-40B4-BE49-F238E27FC236}">
                <a16:creationId xmlns:a16="http://schemas.microsoft.com/office/drawing/2014/main" id="{430E244A-0CDF-4D90-8A8A-B025699D63FC}"/>
              </a:ext>
            </a:extLst>
          </p:cNvPr>
          <p:cNvCxnSpPr>
            <a:cxnSpLocks/>
          </p:cNvCxnSpPr>
          <p:nvPr/>
        </p:nvCxnSpPr>
        <p:spPr>
          <a:xfrm flipV="1">
            <a:off x="1371600" y="4428562"/>
            <a:ext cx="5486400" cy="348914"/>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40CF39CB-CEA9-4F3D-B207-461A36CC3E4E}"/>
              </a:ext>
            </a:extLst>
          </p:cNvPr>
          <p:cNvSpPr>
            <a:spLocks noGrp="1"/>
          </p:cNvSpPr>
          <p:nvPr>
            <p:ph type="title"/>
          </p:nvPr>
        </p:nvSpPr>
        <p:spPr>
          <a:xfrm>
            <a:off x="1371600" y="795528"/>
            <a:ext cx="10241280" cy="861774"/>
          </a:xfrm>
        </p:spPr>
        <p:txBody>
          <a:bodyPr anchor="t">
            <a:spAutoFit/>
          </a:bodyPr>
          <a:lstStyle/>
          <a:p>
            <a:r>
              <a:rPr lang="en-US"/>
              <a:t>ANALYSIS-</a:t>
            </a:r>
            <a:r>
              <a:rPr lang="en-US" sz="3600"/>
              <a:t>Hypothesis1</a:t>
            </a:r>
            <a:br>
              <a:rPr lang="en-US" sz="3600"/>
            </a:br>
            <a:r>
              <a:rPr lang="en-US" sz="2000" b="0" cap="none" spc="0">
                <a:solidFill>
                  <a:schemeClr val="accent2"/>
                </a:solidFill>
              </a:rPr>
              <a:t>From 2013 to 2019, housing has become less affordable.</a:t>
            </a:r>
            <a:endParaRPr lang="en-US" b="0" spc="0">
              <a:solidFill>
                <a:schemeClr val="accent2"/>
              </a:solidFill>
            </a:endParaRPr>
          </a:p>
        </p:txBody>
      </p:sp>
    </p:spTree>
    <p:custDataLst>
      <p:tags r:id="rId1"/>
    </p:custDataLst>
    <p:extLst>
      <p:ext uri="{BB962C8B-B14F-4D97-AF65-F5344CB8AC3E}">
        <p14:creationId xmlns:p14="http://schemas.microsoft.com/office/powerpoint/2010/main" val="3097865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 line chart&#10;&#10;Description automatically generated">
            <a:extLst>
              <a:ext uri="{FF2B5EF4-FFF2-40B4-BE49-F238E27FC236}">
                <a16:creationId xmlns:a16="http://schemas.microsoft.com/office/drawing/2014/main" id="{078A0E2C-034D-4A0F-837F-C8E524584C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0" y="2088320"/>
            <a:ext cx="5486400" cy="3657600"/>
          </a:xfrm>
          <a:prstGeom prst="rect">
            <a:avLst/>
          </a:prstGeom>
        </p:spPr>
      </p:pic>
      <p:sp>
        <p:nvSpPr>
          <p:cNvPr id="11" name="TextBox 10">
            <a:extLst>
              <a:ext uri="{FF2B5EF4-FFF2-40B4-BE49-F238E27FC236}">
                <a16:creationId xmlns:a16="http://schemas.microsoft.com/office/drawing/2014/main" id="{524FA8F8-0066-43AA-B89D-B0D3450B2EE9}"/>
              </a:ext>
            </a:extLst>
          </p:cNvPr>
          <p:cNvSpPr txBox="1"/>
          <p:nvPr/>
        </p:nvSpPr>
        <p:spPr>
          <a:xfrm>
            <a:off x="7092314" y="3593955"/>
            <a:ext cx="4394835" cy="646331"/>
          </a:xfrm>
          <a:prstGeom prst="rect">
            <a:avLst/>
          </a:prstGeom>
          <a:noFill/>
        </p:spPr>
        <p:txBody>
          <a:bodyPr wrap="square" rtlCol="0">
            <a:spAutoFit/>
          </a:bodyPr>
          <a:lstStyle/>
          <a:p>
            <a:r>
              <a:rPr lang="en-US"/>
              <a:t>Line chart of affordability index mean across all ZIP codes over the years.</a:t>
            </a:r>
          </a:p>
        </p:txBody>
      </p:sp>
      <p:sp>
        <p:nvSpPr>
          <p:cNvPr id="7" name="Title 1">
            <a:extLst>
              <a:ext uri="{FF2B5EF4-FFF2-40B4-BE49-F238E27FC236}">
                <a16:creationId xmlns:a16="http://schemas.microsoft.com/office/drawing/2014/main" id="{6F4FF933-AE6E-4DFF-BE29-A85EFC5041DB}"/>
              </a:ext>
            </a:extLst>
          </p:cNvPr>
          <p:cNvSpPr>
            <a:spLocks noGrp="1"/>
          </p:cNvSpPr>
          <p:nvPr>
            <p:ph type="title"/>
          </p:nvPr>
        </p:nvSpPr>
        <p:spPr>
          <a:xfrm>
            <a:off x="1371600" y="795528"/>
            <a:ext cx="10241280" cy="861774"/>
          </a:xfrm>
        </p:spPr>
        <p:txBody>
          <a:bodyPr anchor="t">
            <a:spAutoFit/>
          </a:bodyPr>
          <a:lstStyle/>
          <a:p>
            <a:r>
              <a:rPr lang="en-US"/>
              <a:t>ANALYSIS-</a:t>
            </a:r>
            <a:r>
              <a:rPr lang="en-US" sz="3600"/>
              <a:t>Hypothesis1</a:t>
            </a:r>
            <a:br>
              <a:rPr lang="en-US" sz="3600"/>
            </a:br>
            <a:r>
              <a:rPr lang="en-US" sz="2000" b="0" cap="none" spc="0">
                <a:solidFill>
                  <a:schemeClr val="accent2"/>
                </a:solidFill>
              </a:rPr>
              <a:t>From 2013 to 2019, housing has become less affordable.</a:t>
            </a:r>
            <a:endParaRPr lang="en-US" b="0" spc="0">
              <a:solidFill>
                <a:schemeClr val="accent2"/>
              </a:solidFill>
            </a:endParaRPr>
          </a:p>
        </p:txBody>
      </p:sp>
    </p:spTree>
    <p:custDataLst>
      <p:tags r:id="rId1"/>
    </p:custDataLst>
    <p:extLst>
      <p:ext uri="{BB962C8B-B14F-4D97-AF65-F5344CB8AC3E}">
        <p14:creationId xmlns:p14="http://schemas.microsoft.com/office/powerpoint/2010/main" val="2559757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0862C0-49BC-4CFD-9722-98985F77C0FD}"/>
              </a:ext>
            </a:extLst>
          </p:cNvPr>
          <p:cNvSpPr>
            <a:spLocks noGrp="1"/>
          </p:cNvSpPr>
          <p:nvPr>
            <p:ph idx="1"/>
          </p:nvPr>
        </p:nvSpPr>
        <p:spPr>
          <a:xfrm>
            <a:off x="1371599" y="2275254"/>
            <a:ext cx="10491537" cy="1499616"/>
          </a:xfrm>
        </p:spPr>
        <p:txBody>
          <a:bodyPr>
            <a:normAutofit/>
          </a:bodyPr>
          <a:lstStyle/>
          <a:p>
            <a:r>
              <a:rPr lang="en-US" dirty="0"/>
              <a:t>Any correlation between Affordability and Year?</a:t>
            </a:r>
          </a:p>
          <a:p>
            <a:pPr lvl="1"/>
            <a:r>
              <a:rPr lang="en-US" sz="2000" dirty="0"/>
              <a:t>r = 0.960871</a:t>
            </a:r>
          </a:p>
          <a:p>
            <a:r>
              <a:rPr lang="en-US" dirty="0"/>
              <a:t>One-Way ANOVA Tests: are the differences in affordability statistically significant?</a:t>
            </a:r>
          </a:p>
        </p:txBody>
      </p:sp>
      <p:graphicFrame>
        <p:nvGraphicFramePr>
          <p:cNvPr id="4" name="Table 4">
            <a:extLst>
              <a:ext uri="{FF2B5EF4-FFF2-40B4-BE49-F238E27FC236}">
                <a16:creationId xmlns:a16="http://schemas.microsoft.com/office/drawing/2014/main" id="{3DB19AE3-DB7E-4833-81EE-3565D9BBD609}"/>
              </a:ext>
            </a:extLst>
          </p:cNvPr>
          <p:cNvGraphicFramePr>
            <a:graphicFrameLocks noGrp="1"/>
          </p:cNvGraphicFramePr>
          <p:nvPr>
            <p:extLst>
              <p:ext uri="{D42A27DB-BD31-4B8C-83A1-F6EECF244321}">
                <p14:modId xmlns:p14="http://schemas.microsoft.com/office/powerpoint/2010/main" val="2664974243"/>
              </p:ext>
            </p:extLst>
          </p:nvPr>
        </p:nvGraphicFramePr>
        <p:xfrm>
          <a:off x="1586230" y="3884090"/>
          <a:ext cx="10026653" cy="741680"/>
        </p:xfrm>
        <a:graphic>
          <a:graphicData uri="http://schemas.openxmlformats.org/drawingml/2006/table">
            <a:tbl>
              <a:tblPr firstRow="1" bandRow="1">
                <a:tableStyleId>{5C22544A-7EE6-4342-B048-85BDC9FD1C3A}</a:tableStyleId>
              </a:tblPr>
              <a:tblGrid>
                <a:gridCol w="1432379">
                  <a:extLst>
                    <a:ext uri="{9D8B030D-6E8A-4147-A177-3AD203B41FA5}">
                      <a16:colId xmlns:a16="http://schemas.microsoft.com/office/drawing/2014/main" val="1332190573"/>
                    </a:ext>
                  </a:extLst>
                </a:gridCol>
                <a:gridCol w="1432379">
                  <a:extLst>
                    <a:ext uri="{9D8B030D-6E8A-4147-A177-3AD203B41FA5}">
                      <a16:colId xmlns:a16="http://schemas.microsoft.com/office/drawing/2014/main" val="2784866502"/>
                    </a:ext>
                  </a:extLst>
                </a:gridCol>
                <a:gridCol w="1432379">
                  <a:extLst>
                    <a:ext uri="{9D8B030D-6E8A-4147-A177-3AD203B41FA5}">
                      <a16:colId xmlns:a16="http://schemas.microsoft.com/office/drawing/2014/main" val="3037912476"/>
                    </a:ext>
                  </a:extLst>
                </a:gridCol>
                <a:gridCol w="1432379">
                  <a:extLst>
                    <a:ext uri="{9D8B030D-6E8A-4147-A177-3AD203B41FA5}">
                      <a16:colId xmlns:a16="http://schemas.microsoft.com/office/drawing/2014/main" val="2149753166"/>
                    </a:ext>
                  </a:extLst>
                </a:gridCol>
                <a:gridCol w="1432379">
                  <a:extLst>
                    <a:ext uri="{9D8B030D-6E8A-4147-A177-3AD203B41FA5}">
                      <a16:colId xmlns:a16="http://schemas.microsoft.com/office/drawing/2014/main" val="3031528942"/>
                    </a:ext>
                  </a:extLst>
                </a:gridCol>
                <a:gridCol w="1432379">
                  <a:extLst>
                    <a:ext uri="{9D8B030D-6E8A-4147-A177-3AD203B41FA5}">
                      <a16:colId xmlns:a16="http://schemas.microsoft.com/office/drawing/2014/main" val="215533251"/>
                    </a:ext>
                  </a:extLst>
                </a:gridCol>
                <a:gridCol w="1432379">
                  <a:extLst>
                    <a:ext uri="{9D8B030D-6E8A-4147-A177-3AD203B41FA5}">
                      <a16:colId xmlns:a16="http://schemas.microsoft.com/office/drawing/2014/main" val="2192847066"/>
                    </a:ext>
                  </a:extLst>
                </a:gridCol>
              </a:tblGrid>
              <a:tr h="370840">
                <a:tc>
                  <a:txBody>
                    <a:bodyPr/>
                    <a:lstStyle/>
                    <a:p>
                      <a:pPr algn="ctr"/>
                      <a:r>
                        <a:rPr lang="en-US" sz="1600"/>
                        <a:t>2013 vs 2014</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2014 vs 2015</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2015 vs 2016</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2016 vs 2017</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2017 vs 2018</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2018 vs 2019</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2013 vs 2019</a:t>
                      </a:r>
                    </a:p>
                  </a:txBody>
                  <a:tcPr anchor="ctr">
                    <a:solidFill>
                      <a:schemeClr val="accent4"/>
                    </a:solidFill>
                  </a:tcPr>
                </a:tc>
                <a:extLst>
                  <a:ext uri="{0D108BD9-81ED-4DB2-BD59-A6C34878D82A}">
                    <a16:rowId xmlns:a16="http://schemas.microsoft.com/office/drawing/2014/main" val="3214806521"/>
                  </a:ext>
                </a:extLst>
              </a:tr>
              <a:tr h="370840">
                <a:tc>
                  <a:txBody>
                    <a:bodyPr/>
                    <a:lstStyle/>
                    <a:p>
                      <a:pPr algn="ctr"/>
                      <a:r>
                        <a:rPr lang="en-US" b="0"/>
                        <a:t>p = 0.025*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t>p = 0.31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t>p = 0.40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t>p = 0.53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t>p = 0.52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t>p = 0.77</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t>p = 5.6e-09*</a:t>
                      </a:r>
                    </a:p>
                  </a:txBody>
                  <a:tcPr>
                    <a:solidFill>
                      <a:schemeClr val="accent4">
                        <a:lumMod val="20000"/>
                        <a:lumOff val="80000"/>
                      </a:schemeClr>
                    </a:solidFill>
                  </a:tcPr>
                </a:tc>
                <a:extLst>
                  <a:ext uri="{0D108BD9-81ED-4DB2-BD59-A6C34878D82A}">
                    <a16:rowId xmlns:a16="http://schemas.microsoft.com/office/drawing/2014/main" val="89722698"/>
                  </a:ext>
                </a:extLst>
              </a:tr>
            </a:tbl>
          </a:graphicData>
        </a:graphic>
      </p:graphicFrame>
      <p:sp>
        <p:nvSpPr>
          <p:cNvPr id="5" name="TextBox 4">
            <a:extLst>
              <a:ext uri="{FF2B5EF4-FFF2-40B4-BE49-F238E27FC236}">
                <a16:creationId xmlns:a16="http://schemas.microsoft.com/office/drawing/2014/main" id="{B7FD4058-CE78-4F17-91DD-2886D829D2C1}"/>
              </a:ext>
            </a:extLst>
          </p:cNvPr>
          <p:cNvSpPr txBox="1"/>
          <p:nvPr/>
        </p:nvSpPr>
        <p:spPr>
          <a:xfrm>
            <a:off x="1586230" y="4815000"/>
            <a:ext cx="2962910" cy="369332"/>
          </a:xfrm>
          <a:prstGeom prst="rect">
            <a:avLst/>
          </a:prstGeom>
          <a:noFill/>
        </p:spPr>
        <p:txBody>
          <a:bodyPr wrap="square" rtlCol="0">
            <a:spAutoFit/>
          </a:bodyPr>
          <a:lstStyle/>
          <a:p>
            <a:r>
              <a:rPr lang="en-US"/>
              <a:t>* Significant differences</a:t>
            </a:r>
          </a:p>
        </p:txBody>
      </p:sp>
      <p:sp>
        <p:nvSpPr>
          <p:cNvPr id="8" name="Title 1">
            <a:extLst>
              <a:ext uri="{FF2B5EF4-FFF2-40B4-BE49-F238E27FC236}">
                <a16:creationId xmlns:a16="http://schemas.microsoft.com/office/drawing/2014/main" id="{940B312E-EA5E-48D0-A6F6-81515BB4F8B8}"/>
              </a:ext>
            </a:extLst>
          </p:cNvPr>
          <p:cNvSpPr>
            <a:spLocks noGrp="1"/>
          </p:cNvSpPr>
          <p:nvPr>
            <p:ph type="title"/>
          </p:nvPr>
        </p:nvSpPr>
        <p:spPr>
          <a:xfrm>
            <a:off x="1371600" y="795528"/>
            <a:ext cx="10241280" cy="861774"/>
          </a:xfrm>
        </p:spPr>
        <p:txBody>
          <a:bodyPr anchor="t">
            <a:spAutoFit/>
          </a:bodyPr>
          <a:lstStyle/>
          <a:p>
            <a:r>
              <a:rPr lang="en-US"/>
              <a:t>ANALYSIS-</a:t>
            </a:r>
            <a:r>
              <a:rPr lang="en-US" sz="3600"/>
              <a:t>Hypothesis1</a:t>
            </a:r>
            <a:br>
              <a:rPr lang="en-US" sz="3600"/>
            </a:br>
            <a:r>
              <a:rPr lang="en-US" sz="2000" b="0" cap="none" spc="0">
                <a:solidFill>
                  <a:schemeClr val="accent2"/>
                </a:solidFill>
              </a:rPr>
              <a:t>From 2013 to 2019, housing has become less affordable.</a:t>
            </a:r>
            <a:endParaRPr lang="en-US" b="0" spc="0">
              <a:solidFill>
                <a:schemeClr val="accent2"/>
              </a:solidFill>
            </a:endParaRPr>
          </a:p>
        </p:txBody>
      </p:sp>
      <p:sp>
        <p:nvSpPr>
          <p:cNvPr id="2" name="Oval 1">
            <a:extLst>
              <a:ext uri="{FF2B5EF4-FFF2-40B4-BE49-F238E27FC236}">
                <a16:creationId xmlns:a16="http://schemas.microsoft.com/office/drawing/2014/main" id="{385CA8E7-6695-49AA-9199-981ADC333A97}"/>
              </a:ext>
            </a:extLst>
          </p:cNvPr>
          <p:cNvSpPr/>
          <p:nvPr/>
        </p:nvSpPr>
        <p:spPr>
          <a:xfrm>
            <a:off x="1478477" y="3715494"/>
            <a:ext cx="1620983" cy="108065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4BE627E-F8CB-4487-A8B2-75C1CB09048D}"/>
              </a:ext>
            </a:extLst>
          </p:cNvPr>
          <p:cNvSpPr/>
          <p:nvPr/>
        </p:nvSpPr>
        <p:spPr>
          <a:xfrm>
            <a:off x="10099653" y="3715494"/>
            <a:ext cx="1620983" cy="1080654"/>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652449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2"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09B8BF-46DA-4AF3-9CED-84BA7B200C48}"/>
              </a:ext>
            </a:extLst>
          </p:cNvPr>
          <p:cNvSpPr>
            <a:spLocks noGrp="1"/>
          </p:cNvSpPr>
          <p:nvPr>
            <p:ph idx="1"/>
          </p:nvPr>
        </p:nvSpPr>
        <p:spPr>
          <a:xfrm>
            <a:off x="1371600" y="2512314"/>
            <a:ext cx="10241280" cy="2452878"/>
          </a:xfrm>
        </p:spPr>
        <p:txBody>
          <a:bodyPr/>
          <a:lstStyle/>
          <a:p>
            <a:r>
              <a:rPr lang="en-US"/>
              <a:t>Housing in the metro-Atlanta area has become less affordable over the years, but it’s </a:t>
            </a:r>
            <a:r>
              <a:rPr lang="en-US" b="1">
                <a:solidFill>
                  <a:schemeClr val="accent1"/>
                </a:solidFill>
              </a:rPr>
              <a:t>not that noticeable</a:t>
            </a:r>
            <a:r>
              <a:rPr lang="en-US"/>
              <a:t> if we look at it </a:t>
            </a:r>
            <a:r>
              <a:rPr lang="en-US" b="1">
                <a:solidFill>
                  <a:schemeClr val="accent1"/>
                </a:solidFill>
              </a:rPr>
              <a:t>year by year. </a:t>
            </a:r>
          </a:p>
          <a:p>
            <a:r>
              <a:rPr lang="en-US"/>
              <a:t>However, the </a:t>
            </a:r>
            <a:r>
              <a:rPr lang="en-US" b="1">
                <a:solidFill>
                  <a:schemeClr val="accent1"/>
                </a:solidFill>
              </a:rPr>
              <a:t>cumulative effect is significant</a:t>
            </a:r>
            <a:r>
              <a:rPr lang="en-US"/>
              <a:t>. A house used to only cost 3-year household income in 2013 would cost 4-year household income in 2019.</a:t>
            </a:r>
          </a:p>
        </p:txBody>
      </p:sp>
      <p:pic>
        <p:nvPicPr>
          <p:cNvPr id="5" name="Graphic 4" descr="Frog outline">
            <a:extLst>
              <a:ext uri="{FF2B5EF4-FFF2-40B4-BE49-F238E27FC236}">
                <a16:creationId xmlns:a16="http://schemas.microsoft.com/office/drawing/2014/main" id="{4CE0CD72-94D6-4BC5-B425-83F685E7135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flipH="1">
            <a:off x="10026015" y="4565142"/>
            <a:ext cx="1588770" cy="1588770"/>
          </a:xfrm>
          <a:prstGeom prst="rect">
            <a:avLst/>
          </a:prstGeom>
        </p:spPr>
      </p:pic>
      <p:pic>
        <p:nvPicPr>
          <p:cNvPr id="1026" name="Picture 2" descr="Approved and rejected icon Royalty Free Vector Image">
            <a:extLst>
              <a:ext uri="{FF2B5EF4-FFF2-40B4-BE49-F238E27FC236}">
                <a16:creationId xmlns:a16="http://schemas.microsoft.com/office/drawing/2014/main" id="{10D8AA8F-5C96-41FE-99D9-FD26C834338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8743" t="11466" r="50000" b="22334"/>
          <a:stretch/>
        </p:blipFill>
        <p:spPr bwMode="auto">
          <a:xfrm rot="21383590">
            <a:off x="9183292" y="609195"/>
            <a:ext cx="986226" cy="123444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76A3D532-3121-4E10-B379-CA2A5F3CFC0D}"/>
              </a:ext>
            </a:extLst>
          </p:cNvPr>
          <p:cNvSpPr>
            <a:spLocks noGrp="1"/>
          </p:cNvSpPr>
          <p:nvPr>
            <p:ph type="title"/>
          </p:nvPr>
        </p:nvSpPr>
        <p:spPr>
          <a:xfrm>
            <a:off x="1371600" y="795528"/>
            <a:ext cx="10241280" cy="861774"/>
          </a:xfrm>
        </p:spPr>
        <p:txBody>
          <a:bodyPr anchor="t">
            <a:spAutoFit/>
          </a:bodyPr>
          <a:lstStyle/>
          <a:p>
            <a:r>
              <a:rPr lang="en-US"/>
              <a:t>CONCLUSION-</a:t>
            </a:r>
            <a:r>
              <a:rPr lang="en-US" sz="3600"/>
              <a:t>Hypothesis1</a:t>
            </a:r>
            <a:br>
              <a:rPr lang="en-US" sz="3600"/>
            </a:br>
            <a:r>
              <a:rPr lang="en-US" sz="2000" b="0" cap="none" spc="0">
                <a:solidFill>
                  <a:schemeClr val="accent2"/>
                </a:solidFill>
              </a:rPr>
              <a:t>From 2013 to 2019, housing has become less affordable.</a:t>
            </a:r>
            <a:endParaRPr lang="en-US" b="0" spc="0">
              <a:solidFill>
                <a:schemeClr val="accent2"/>
              </a:solidFill>
            </a:endParaRPr>
          </a:p>
        </p:txBody>
      </p:sp>
    </p:spTree>
    <p:custDataLst>
      <p:tags r:id="rId1"/>
    </p:custDataLst>
    <p:extLst>
      <p:ext uri="{BB962C8B-B14F-4D97-AF65-F5344CB8AC3E}">
        <p14:creationId xmlns:p14="http://schemas.microsoft.com/office/powerpoint/2010/main" val="3724860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500" fill="hold"/>
                                        <p:tgtEl>
                                          <p:spTgt spid="1026"/>
                                        </p:tgtEl>
                                        <p:attrNameLst>
                                          <p:attrName>ppt_w</p:attrName>
                                        </p:attrNameLst>
                                      </p:cBhvr>
                                      <p:tavLst>
                                        <p:tav tm="0">
                                          <p:val>
                                            <p:fltVal val="0"/>
                                          </p:val>
                                        </p:tav>
                                        <p:tav tm="100000">
                                          <p:val>
                                            <p:strVal val="#ppt_w"/>
                                          </p:val>
                                        </p:tav>
                                      </p:tavLst>
                                    </p:anim>
                                    <p:anim calcmode="lin" valueType="num">
                                      <p:cBhvr>
                                        <p:cTn id="8" dur="500" fill="hold"/>
                                        <p:tgtEl>
                                          <p:spTgt spid="1026"/>
                                        </p:tgtEl>
                                        <p:attrNameLst>
                                          <p:attrName>ppt_h</p:attrName>
                                        </p:attrNameLst>
                                      </p:cBhvr>
                                      <p:tavLst>
                                        <p:tav tm="0">
                                          <p:val>
                                            <p:fltVal val="0"/>
                                          </p:val>
                                        </p:tav>
                                        <p:tav tm="100000">
                                          <p:val>
                                            <p:strVal val="#ppt_h"/>
                                          </p:val>
                                        </p:tav>
                                      </p:tavLst>
                                    </p:anim>
                                    <p:anim calcmode="lin" valueType="num">
                                      <p:cBhvr>
                                        <p:cTn id="9" dur="500" fill="hold"/>
                                        <p:tgtEl>
                                          <p:spTgt spid="1026"/>
                                        </p:tgtEl>
                                        <p:attrNameLst>
                                          <p:attrName>style.rotation</p:attrName>
                                        </p:attrNameLst>
                                      </p:cBhvr>
                                      <p:tavLst>
                                        <p:tav tm="0">
                                          <p:val>
                                            <p:fltVal val="90"/>
                                          </p:val>
                                        </p:tav>
                                        <p:tav tm="100000">
                                          <p:val>
                                            <p:fltVal val="0"/>
                                          </p:val>
                                        </p:tav>
                                      </p:tavLst>
                                    </p:anim>
                                    <p:animEffect transition="in" filter="fade">
                                      <p:cBhvr>
                                        <p:cTn id="10" dur="500"/>
                                        <p:tgtEl>
                                          <p:spTgt spid="1026"/>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DESIGN_ID_GRADIENTRISEVTI" val="MO2MG0cf"/>
  <p:tag name="ARTICULATE_PROJECT_OPEN" val="0"/>
  <p:tag name="ARTICULATE_SLIDE_COUNT" val="16"/>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GradientRiseVTI">
  <a:themeElements>
    <a:clrScheme name="AnalogousFromLightSeed_2SEEDS">
      <a:dk1>
        <a:srgbClr val="000000"/>
      </a:dk1>
      <a:lt1>
        <a:srgbClr val="FFFFFF"/>
      </a:lt1>
      <a:dk2>
        <a:srgbClr val="282441"/>
      </a:dk2>
      <a:lt2>
        <a:srgbClr val="E8E5E2"/>
      </a:lt2>
      <a:accent1>
        <a:srgbClr val="6C97CD"/>
      </a:accent1>
      <a:accent2>
        <a:srgbClr val="61ADB9"/>
      </a:accent2>
      <a:accent3>
        <a:srgbClr val="8688D6"/>
      </a:accent3>
      <a:accent4>
        <a:srgbClr val="CD896C"/>
      </a:accent4>
      <a:accent5>
        <a:srgbClr val="B5A068"/>
      </a:accent5>
      <a:accent6>
        <a:srgbClr val="9DA858"/>
      </a:accent6>
      <a:hlink>
        <a:srgbClr val="997E5C"/>
      </a:hlink>
      <a:folHlink>
        <a:srgbClr val="7F7F7F"/>
      </a:folHlink>
    </a:clrScheme>
    <a:fontScheme name="Avenir">
      <a:majorFont>
        <a:latin typeface="Tw Cen M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2884</Words>
  <Application>Microsoft Office PowerPoint</Application>
  <PresentationFormat>Widescreen</PresentationFormat>
  <Paragraphs>216</Paragraphs>
  <Slides>16</Slides>
  <Notes>15</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Tw Cen MT</vt:lpstr>
      <vt:lpstr>GradientRiseVTI</vt:lpstr>
      <vt:lpstr>Housing Trends in Metro Atlanta</vt:lpstr>
      <vt:lpstr>Agenda</vt:lpstr>
      <vt:lpstr>Background</vt:lpstr>
      <vt:lpstr>Approach</vt:lpstr>
      <vt:lpstr>ANALYSIS-Hypothesis1 From 2013 to 2019, housing has become less affordable.</vt:lpstr>
      <vt:lpstr>ANALYSIS-Hypothesis1 From 2013 to 2019, housing has become less affordable.</vt:lpstr>
      <vt:lpstr>ANALYSIS-Hypothesis1 From 2013 to 2019, housing has become less affordable.</vt:lpstr>
      <vt:lpstr>ANALYSIS-Hypothesis1 From 2013 to 2019, housing has become less affordable.</vt:lpstr>
      <vt:lpstr>CONCLUSION-Hypothesis1 From 2013 to 2019, housing has become less affordable.</vt:lpstr>
      <vt:lpstr>ANALYSIS-Hypothesis2 The difference in affordability is increasing over the years between areas with lower household income and areas with higher household income.</vt:lpstr>
      <vt:lpstr>ANALYSIS-Hypothesis2 The difference in affordability is increasing over the years between areas with lower household income and areas with higher household income.</vt:lpstr>
      <vt:lpstr>CONCLUSION-Hypothesis2 The difference in affordability is increasing over the years between areas with lower household income and areas with higher household income.</vt:lpstr>
      <vt:lpstr>WAY FORWARD</vt:lpstr>
      <vt:lpstr>Questions?</vt:lpstr>
      <vt:lpstr>Appendix</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Housing Trends in Metro Atlanta</dc:title>
  <dc:creator>Yingying Li</dc:creator>
  <cp:lastModifiedBy>Yingying Li</cp:lastModifiedBy>
  <cp:revision>1</cp:revision>
  <dcterms:created xsi:type="dcterms:W3CDTF">2021-08-01T18:18:45Z</dcterms:created>
  <dcterms:modified xsi:type="dcterms:W3CDTF">2021-08-04T00:10:41Z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36352EF4-1D49-4DF6-95F0-CE2225DDD321</vt:lpwstr>
  </property>
  <property fmtid="{D5CDD505-2E9C-101B-9397-08002B2CF9AE}" pid="3" name="ArticulatePath">
    <vt:lpwstr>Presentation1</vt:lpwstr>
  </property>
</Properties>
</file>